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357" r:id="rId3"/>
    <p:sldId id="355" r:id="rId4"/>
    <p:sldId id="347" r:id="rId5"/>
    <p:sldId id="356" r:id="rId6"/>
    <p:sldId id="313" r:id="rId7"/>
    <p:sldId id="314" r:id="rId8"/>
    <p:sldId id="311" r:id="rId9"/>
    <p:sldId id="331" r:id="rId10"/>
    <p:sldId id="354" r:id="rId11"/>
    <p:sldId id="388" r:id="rId12"/>
    <p:sldId id="361" r:id="rId13"/>
    <p:sldId id="358" r:id="rId14"/>
    <p:sldId id="363" r:id="rId15"/>
    <p:sldId id="364" r:id="rId16"/>
    <p:sldId id="365" r:id="rId17"/>
    <p:sldId id="367" r:id="rId18"/>
    <p:sldId id="368" r:id="rId19"/>
    <p:sldId id="369" r:id="rId20"/>
    <p:sldId id="370" r:id="rId21"/>
    <p:sldId id="371" r:id="rId22"/>
    <p:sldId id="372" r:id="rId23"/>
    <p:sldId id="373" r:id="rId24"/>
    <p:sldId id="375" r:id="rId25"/>
    <p:sldId id="376" r:id="rId26"/>
    <p:sldId id="378" r:id="rId27"/>
    <p:sldId id="374" r:id="rId28"/>
    <p:sldId id="380" r:id="rId29"/>
    <p:sldId id="384" r:id="rId30"/>
    <p:sldId id="385" r:id="rId31"/>
    <p:sldId id="381" r:id="rId32"/>
    <p:sldId id="383" r:id="rId33"/>
    <p:sldId id="359" r:id="rId34"/>
    <p:sldId id="360" r:id="rId35"/>
    <p:sldId id="386" r:id="rId36"/>
    <p:sldId id="38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4EE"/>
    <a:srgbClr val="CAD040"/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49" autoAdjust="0"/>
    <p:restoredTop sz="76067" autoAdjust="0"/>
  </p:normalViewPr>
  <p:slideViewPr>
    <p:cSldViewPr snapToGrid="0" snapToObjects="1">
      <p:cViewPr varScale="1">
        <p:scale>
          <a:sx n="85" d="100"/>
          <a:sy n="85" d="100"/>
        </p:scale>
        <p:origin x="880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3/25/22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3/25/22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2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8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15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35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90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55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W1, w1, w3,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398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25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Same as previous K 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15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W1, W2, w3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8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W2, w3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33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2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W2, w3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483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W2, w3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15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W2, w3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99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W2, w3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45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through why this is a tautology on the board</a:t>
            </a:r>
          </a:p>
          <a:p>
            <a:r>
              <a:rPr lang="en-US" dirty="0"/>
              <a:t>Derive second expression on the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592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”If agent Q knows p to be true, is p true?”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60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77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48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53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04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3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text copy.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496" y="2046151"/>
            <a:ext cx="5216535" cy="1858337"/>
          </a:xfrm>
        </p:spPr>
        <p:txBody>
          <a:bodyPr>
            <a:normAutofit/>
          </a:bodyPr>
          <a:lstStyle/>
          <a:p>
            <a:r>
              <a:rPr lang="en-US" dirty="0"/>
              <a:t>CS 295A/395D: 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2706" y="2280062"/>
            <a:ext cx="4393872" cy="2215967"/>
          </a:xfrm>
        </p:spPr>
        <p:txBody>
          <a:bodyPr>
            <a:normAutofit/>
          </a:bodyPr>
          <a:lstStyle/>
          <a:p>
            <a:r>
              <a:rPr lang="en-US" b="1"/>
              <a:t>KT45</a:t>
            </a:r>
            <a:endParaRPr lang="en-US" b="1" dirty="0"/>
          </a:p>
          <a:p>
            <a:r>
              <a:rPr lang="en-US" dirty="0"/>
              <a:t>Prof. Emma </a:t>
            </a:r>
            <a:r>
              <a:rPr lang="en-US" dirty="0" err="1"/>
              <a:t>Tosch</a:t>
            </a:r>
            <a:endParaRPr lang="en-US" dirty="0"/>
          </a:p>
          <a:p>
            <a:r>
              <a:rPr lang="en-US" dirty="0"/>
              <a:t>25 March 2022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6">
                <a:extLst>
                  <a:ext uri="{FF2B5EF4-FFF2-40B4-BE49-F238E27FC236}">
                    <a16:creationId xmlns:a16="http://schemas.microsoft.com/office/drawing/2014/main" id="{109C8E48-3AD2-174B-B8A0-DCDB493FFBE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92518213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3390">
                      <a:extLst>
                        <a:ext uri="{9D8B030D-6E8A-4147-A177-3AD203B41FA5}">
                          <a16:colId xmlns:a16="http://schemas.microsoft.com/office/drawing/2014/main" val="979416201"/>
                        </a:ext>
                      </a:extLst>
                    </a:gridCol>
                    <a:gridCol w="2435263">
                      <a:extLst>
                        <a:ext uri="{9D8B030D-6E8A-4147-A177-3AD203B41FA5}">
                          <a16:colId xmlns:a16="http://schemas.microsoft.com/office/drawing/2014/main" val="3427661949"/>
                        </a:ext>
                      </a:extLst>
                    </a:gridCol>
                    <a:gridCol w="2087040">
                      <a:extLst>
                        <a:ext uri="{9D8B030D-6E8A-4147-A177-3AD203B41FA5}">
                          <a16:colId xmlns:a16="http://schemas.microsoft.com/office/drawing/2014/main" val="1384015587"/>
                        </a:ext>
                      </a:extLst>
                    </a:gridCol>
                    <a:gridCol w="1602644">
                      <a:extLst>
                        <a:ext uri="{9D8B030D-6E8A-4147-A177-3AD203B41FA5}">
                          <a16:colId xmlns:a16="http://schemas.microsoft.com/office/drawing/2014/main" val="3896805382"/>
                        </a:ext>
                      </a:extLst>
                    </a:gridCol>
                    <a:gridCol w="4443663">
                      <a:extLst>
                        <a:ext uri="{9D8B030D-6E8A-4147-A177-3AD203B41FA5}">
                          <a16:colId xmlns:a16="http://schemas.microsoft.com/office/drawing/2014/main" val="582755261"/>
                        </a:ext>
                      </a:extLst>
                    </a:gridCol>
                  </a:tblGrid>
                  <a:tr h="67461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Axiom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Knowledge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Belief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Property (axiom name)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R(w, w’)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1289737"/>
                      </a:ext>
                    </a:extLst>
                  </a:tr>
                  <a:tr h="9910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□</m:t>
                                </m:r>
                                <m:box>
                                  <m: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box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Agent Q only knows true things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NOT A SUITABLE AXIOM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Reflexive (T)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/>
                            <a:t>Not true for belief!!!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2783149"/>
                      </a:ext>
                    </a:extLst>
                  </a:tr>
                  <a:tr h="141572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box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→□□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Agent Q knows what it knows (introspection)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Agent Q believes what it believes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Transitive (4)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en-US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4989143"/>
                      </a:ext>
                    </a:extLst>
                  </a:tr>
                  <a:tr h="184044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⋄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→□⋄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If agent Q doesn’t know something, it doesn’t know what it doesn’t know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If agent Q doesn’t believe something, it doesn’t believe what it doesn’t believe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Euclidean (5)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en-US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′,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9986426"/>
                      </a:ext>
                    </a:extLst>
                  </a:tr>
                  <a:tr h="9451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⋄⊤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Agent Q doesn’t know contradictions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Agent Q doesn’t believe contradictions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Serial (D)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(∃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6462109"/>
                      </a:ext>
                    </a:extLst>
                  </a:tr>
                  <a:tr h="99100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□</m:t>
                                </m:r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box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→⋄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Agent Q can chain knowledge (true things, doesn’t get stuck)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Agent Q can chain belief (true things, doesn’t get stuck)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Serial (D)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(∃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65463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6">
                <a:extLst>
                  <a:ext uri="{FF2B5EF4-FFF2-40B4-BE49-F238E27FC236}">
                    <a16:creationId xmlns:a16="http://schemas.microsoft.com/office/drawing/2014/main" id="{109C8E48-3AD2-174B-B8A0-DCDB493FFBE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92518213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3390">
                      <a:extLst>
                        <a:ext uri="{9D8B030D-6E8A-4147-A177-3AD203B41FA5}">
                          <a16:colId xmlns:a16="http://schemas.microsoft.com/office/drawing/2014/main" val="979416201"/>
                        </a:ext>
                      </a:extLst>
                    </a:gridCol>
                    <a:gridCol w="2435263">
                      <a:extLst>
                        <a:ext uri="{9D8B030D-6E8A-4147-A177-3AD203B41FA5}">
                          <a16:colId xmlns:a16="http://schemas.microsoft.com/office/drawing/2014/main" val="3427661949"/>
                        </a:ext>
                      </a:extLst>
                    </a:gridCol>
                    <a:gridCol w="2087040">
                      <a:extLst>
                        <a:ext uri="{9D8B030D-6E8A-4147-A177-3AD203B41FA5}">
                          <a16:colId xmlns:a16="http://schemas.microsoft.com/office/drawing/2014/main" val="1384015587"/>
                        </a:ext>
                      </a:extLst>
                    </a:gridCol>
                    <a:gridCol w="1602644">
                      <a:extLst>
                        <a:ext uri="{9D8B030D-6E8A-4147-A177-3AD203B41FA5}">
                          <a16:colId xmlns:a16="http://schemas.microsoft.com/office/drawing/2014/main" val="3896805382"/>
                        </a:ext>
                      </a:extLst>
                    </a:gridCol>
                    <a:gridCol w="4443663">
                      <a:extLst>
                        <a:ext uri="{9D8B030D-6E8A-4147-A177-3AD203B41FA5}">
                          <a16:colId xmlns:a16="http://schemas.microsoft.com/office/drawing/2014/main" val="582755261"/>
                        </a:ext>
                      </a:extLst>
                    </a:gridCol>
                  </a:tblGrid>
                  <a:tr h="674619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Axiom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Knowledge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Belief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Property (axiom name)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R(w, w’)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1289737"/>
                      </a:ext>
                    </a:extLst>
                  </a:tr>
                  <a:tr h="9910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1" t="-70513" r="-652344" b="-5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Agent Q only knows true things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NOT A SUITABLE AXIOM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Reflexive (T)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4571" t="-70513" r="-857" b="-52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2783149"/>
                      </a:ext>
                    </a:extLst>
                  </a:tr>
                  <a:tr h="14157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1" t="-118750" r="-652344" b="-2669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Agent Q knows what it knows (introspection)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Agent Q believes what it believes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Transitive (4)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4571" t="-118750" r="-857" b="-2669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4989143"/>
                      </a:ext>
                    </a:extLst>
                  </a:tr>
                  <a:tr h="18404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1" t="-168966" r="-652344" b="-1062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If agent Q doesn’t know something, it doesn’t know what it doesn’t know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If agent Q doesn’t believe something, it doesn’t believe what it doesn’t believe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Euclidean (5)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4571" t="-168966" r="-857" b="-1062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9986426"/>
                      </a:ext>
                    </a:extLst>
                  </a:tr>
                  <a:tr h="9451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1" t="-527027" r="-652344" b="-1081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Agent Q doesn’t know contradictions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Agent Q doesn’t believe contradictions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Serial (D)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4571" t="-527027" r="-857" b="-1081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462109"/>
                      </a:ext>
                    </a:extLst>
                  </a:tr>
                  <a:tr h="9910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1" t="-594872" r="-652344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Agent Q can chain knowledge (true things, doesn’t get stuck)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Agent Q can chain belief (true things, doesn’t get stuck)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Serial (D)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4571" t="-594872" r="-857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65463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65481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880F-9A2B-2945-86CE-A40519338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comparison on board</a:t>
            </a:r>
          </a:p>
        </p:txBody>
      </p:sp>
    </p:spTree>
    <p:extLst>
      <p:ext uri="{BB962C8B-B14F-4D97-AF65-F5344CB8AC3E}">
        <p14:creationId xmlns:p14="http://schemas.microsoft.com/office/powerpoint/2010/main" val="2164363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17697-7EC4-8B46-ABD6-47ED0B43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deduction in modal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BC7093-5F34-4448-B49C-D2E25CCD3A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157032"/>
                <a:ext cx="10515600" cy="4037096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Recall: natural deduction is useful for deriving true things through syntactic manipulation alone. </a:t>
                </a:r>
              </a:p>
              <a:p>
                <a:r>
                  <a:rPr lang="en-US" sz="2200" dirty="0"/>
                  <a:t>All the same rules as propositional logic, plus:</a:t>
                </a:r>
              </a:p>
              <a:p>
                <a:pPr marL="342900" indent="-342900">
                  <a:buAutoNum type="arabicPeriod"/>
                </a:pPr>
                <a:r>
                  <a:rPr lang="en-US" sz="2200" dirty="0"/>
                  <a:t>Convert all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dirty="0"/>
                      <m:t>◇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200" dirty="0"/>
                  <a:t> to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sz="2200" i="1">
                        <a:latin typeface="Cambria Math" panose="02040503050406030204" pitchFamily="18" charset="0"/>
                        <a:sym typeface="Wingdings" pitchFamily="2" charset="2"/>
                      </a:rPr>
                      <m:t>□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200" dirty="0"/>
              </a:p>
              <a:p>
                <a:pPr marL="342900" indent="-342900">
                  <a:buAutoNum type="arabicPeriod"/>
                </a:pPr>
                <a:r>
                  <a:rPr lang="en-US" sz="2200" dirty="0"/>
                  <a:t>Open a new type of scope (dashed lines) for arbitrary possible world</a:t>
                </a:r>
              </a:p>
              <a:p>
                <a:pPr marL="342900" indent="-342900">
                  <a:buAutoNum type="arabicPeriod"/>
                </a:pPr>
                <a:r>
                  <a:rPr lang="en-US" sz="2200" dirty="0"/>
                  <a:t>Add relevant axioms (always K, sometimes others)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BC7093-5F34-4448-B49C-D2E25CCD3A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157032"/>
                <a:ext cx="10515600" cy="4037096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30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17697-7EC4-8B46-ABD6-47ED0B43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Epistemic logic engineering: S5/KT45</a:t>
            </a:r>
            <a:r>
              <a:rPr lang="en-US" i="1" baseline="30000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BC7093-5F34-4448-B49C-D2E25CCD3A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28800"/>
                <a:ext cx="11618976" cy="4814507"/>
              </a:xfrm>
            </p:spPr>
            <p:txBody>
              <a:bodyPr/>
              <a:lstStyle/>
              <a:p>
                <a:r>
                  <a:rPr lang="en-US" dirty="0"/>
                  <a:t>Give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Wingdings" pitchFamily="2" charset="2"/>
                      </a:rPr>
                      <m:t>□</m:t>
                    </m:r>
                  </m:oMath>
                </a14:m>
                <a:r>
                  <a:rPr lang="en-US" dirty="0"/>
                  <a:t> a new semantics:  ”Specialize”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Wingdings" pitchFamily="2" charset="2"/>
                      </a:rPr>
                      <m:t>□</m:t>
                    </m:r>
                  </m:oMath>
                </a14:m>
                <a:r>
                  <a:rPr lang="en-US" dirty="0"/>
                  <a:t> to mean knowledge </a:t>
                </a:r>
                <a:r>
                  <a:rPr lang="en-US" i="1" dirty="0"/>
                  <a:t>of a specific agent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New name: K (for knowledge, not for the formula schema K, named after Saul </a:t>
                </a:r>
                <a:r>
                  <a:rPr lang="en-US" dirty="0" err="1"/>
                  <a:t>Kripke</a:t>
                </a:r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“possible worlds” become “other agents’” knowledge:</a:t>
                </a:r>
              </a:p>
              <a:p>
                <a:pPr marL="9715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box>
                      <m:box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box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𝑝</m:t>
                        </m:r>
                      </m:e>
                    </m:box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≡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dirty="0"/>
                  <a:t> : “Agent </a:t>
                </a:r>
                <a:r>
                  <a:rPr lang="en-US" i="1" dirty="0" err="1"/>
                  <a:t>i</a:t>
                </a:r>
                <a:r>
                  <a:rPr lang="en-US" i="1" dirty="0"/>
                  <a:t> </a:t>
                </a:r>
                <a:r>
                  <a:rPr lang="en-US" dirty="0"/>
                  <a:t>knows </a:t>
                </a:r>
                <a:r>
                  <a:rPr lang="en-US" i="1" dirty="0"/>
                  <a:t>p</a:t>
                </a:r>
                <a:r>
                  <a:rPr lang="en-US" dirty="0"/>
                  <a:t>” </a:t>
                </a:r>
              </a:p>
              <a:p>
                <a:pPr marL="9715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Wingdings" pitchFamily="2" charset="2"/>
                      </a:rPr>
                      <m:t>□□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: “Agent </a:t>
                </a:r>
                <a:r>
                  <a:rPr lang="en-US" i="1" dirty="0"/>
                  <a:t>i </a:t>
                </a:r>
                <a:r>
                  <a:rPr lang="en-US" dirty="0"/>
                  <a:t>knows that agent </a:t>
                </a:r>
                <a:r>
                  <a:rPr lang="en-US" i="1" dirty="0"/>
                  <a:t>j </a:t>
                </a:r>
                <a:r>
                  <a:rPr lang="en-US" dirty="0"/>
                  <a:t> knows </a:t>
                </a:r>
                <a:r>
                  <a:rPr lang="en-US" i="1" dirty="0"/>
                  <a:t>p”</a:t>
                </a:r>
              </a:p>
              <a:p>
                <a:pPr marL="9715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1,…,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: “</a:t>
                </a:r>
                <a:r>
                  <a:rPr lang="en-US" dirty="0"/>
                  <a:t>Every agent index by </a:t>
                </a:r>
                <a:r>
                  <a:rPr lang="en-US" i="1" dirty="0"/>
                  <a:t>G</a:t>
                </a:r>
                <a:r>
                  <a:rPr lang="en-US" dirty="0"/>
                  <a:t> knows </a:t>
                </a:r>
                <a:r>
                  <a:rPr lang="en-US" i="1" dirty="0"/>
                  <a:t>p”</a:t>
                </a:r>
                <a:r>
                  <a:rPr lang="en-US" dirty="0"/>
                  <a:t> </a:t>
                </a:r>
                <a:r>
                  <a:rPr lang="en-US" i="1" dirty="0"/>
                  <a:t> </a:t>
                </a:r>
              </a:p>
              <a:p>
                <a:pPr marL="9715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∧…≡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  : “Everyone knows that everyone knows….. </a:t>
                </a:r>
                <a:r>
                  <a:rPr lang="en-US" i="1" dirty="0"/>
                  <a:t>p </a:t>
                </a:r>
                <a:r>
                  <a:rPr lang="en-US" dirty="0"/>
                  <a:t>(common knowledge)”</a:t>
                </a:r>
              </a:p>
              <a:p>
                <a:pPr marL="9715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“Knowledge of </a:t>
                </a:r>
                <a:r>
                  <a:rPr lang="en-US" i="1" dirty="0"/>
                  <a:t>p</a:t>
                </a:r>
                <a:r>
                  <a:rPr lang="en-US" dirty="0"/>
                  <a:t> is distributed among </a:t>
                </a:r>
                <a:r>
                  <a:rPr lang="en-US" i="1" dirty="0"/>
                  <a:t>G” </a:t>
                </a:r>
                <a:r>
                  <a:rPr lang="en-US" i="1" dirty="0">
                    <a:sym typeface="Wingdings" pitchFamily="2" charset="2"/>
                  </a:rPr>
                  <a:t> p </a:t>
                </a:r>
                <a:r>
                  <a:rPr lang="en-US" dirty="0">
                    <a:sym typeface="Wingdings" pitchFamily="2" charset="2"/>
                  </a:rPr>
                  <a:t>can be inferred from what </a:t>
                </a:r>
                <a:r>
                  <a:rPr lang="en-US" i="1" dirty="0">
                    <a:sym typeface="Wingdings" pitchFamily="2" charset="2"/>
                  </a:rPr>
                  <a:t>G</a:t>
                </a:r>
                <a:r>
                  <a:rPr lang="en-US" dirty="0">
                    <a:sym typeface="Wingdings" pitchFamily="2" charset="2"/>
                  </a:rPr>
                  <a:t> knows (</a:t>
                </a:r>
                <a:r>
                  <a:rPr lang="en-US" b="1" dirty="0">
                    <a:sym typeface="Wingdings" pitchFamily="2" charset="2"/>
                  </a:rPr>
                  <a:t>reachability</a:t>
                </a:r>
                <a:r>
                  <a:rPr lang="en-US" dirty="0">
                    <a:sym typeface="Wingdings" pitchFamily="2" charset="2"/>
                  </a:rPr>
                  <a:t>))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9715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BC7093-5F34-4448-B49C-D2E25CCD3A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28800"/>
                <a:ext cx="11618976" cy="4814507"/>
              </a:xfrm>
              <a:blipFill>
                <a:blip r:embed="rId2"/>
                <a:stretch>
                  <a:fillRect l="-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85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17505-ACB2-0E43-8D21-F364A064B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modal logic: Semantics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918741"/>
                <a:ext cx="7461566" cy="410779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⊤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/>
                      <m:t>⊮</m:t>
                    </m:r>
                  </m:oMath>
                </a14:m>
                <a:r>
                  <a:rPr lang="en-US" sz="2000" dirty="0"/>
                  <a:t>⊥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a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 ∈ L(w)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¬𝜑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⊮ 𝜑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∧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and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∨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at least one of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or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="0" i="0" smtClean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whenever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☐𝜑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(R(w,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◇𝜑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∃ w’ ∈ W (R(w, w’) ∧ 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b="0" i="0" dirty="0" smtClean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918741"/>
                <a:ext cx="7461566" cy="4107790"/>
              </a:xfrm>
              <a:blipFill>
                <a:blip r:embed="rId3"/>
                <a:stretch>
                  <a:fillRect t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CC88643-6919-C542-B12F-F302B4980AED}"/>
              </a:ext>
            </a:extLst>
          </p:cNvPr>
          <p:cNvCxnSpPr>
            <a:cxnSpLocks/>
            <a:stCxn id="41" idx="5"/>
            <a:endCxn id="43" idx="0"/>
          </p:cNvCxnSpPr>
          <p:nvPr/>
        </p:nvCxnSpPr>
        <p:spPr>
          <a:xfrm>
            <a:off x="10498377" y="2815891"/>
            <a:ext cx="100982" cy="597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D8BAA31-1FBC-034C-86C6-532E73575DE6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8492643" y="5267750"/>
            <a:ext cx="1173376" cy="2425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DBD3D8-E6C7-E34F-B6A4-9E6600A33F09}"/>
              </a:ext>
            </a:extLst>
          </p:cNvPr>
          <p:cNvCxnSpPr>
            <a:cxnSpLocks/>
            <a:stCxn id="44" idx="3"/>
          </p:cNvCxnSpPr>
          <p:nvPr/>
        </p:nvCxnSpPr>
        <p:spPr>
          <a:xfrm flipH="1">
            <a:off x="8492643" y="5712935"/>
            <a:ext cx="1173376" cy="2425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D0049D7A-BDA3-2946-9422-0C24B08444F6}"/>
              </a:ext>
            </a:extLst>
          </p:cNvPr>
          <p:cNvCxnSpPr>
            <a:stCxn id="41" idx="1"/>
            <a:endCxn id="41" idx="2"/>
          </p:cNvCxnSpPr>
          <p:nvPr/>
        </p:nvCxnSpPr>
        <p:spPr>
          <a:xfrm rot="16200000" flipH="1" flipV="1">
            <a:off x="9849006" y="2431511"/>
            <a:ext cx="222593" cy="100982"/>
          </a:xfrm>
          <a:prstGeom prst="curvedConnector4">
            <a:avLst>
              <a:gd name="adj1" fmla="val -144120"/>
              <a:gd name="adj2" fmla="val 326377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489671" y="2270599"/>
                <a:ext cx="523446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671" y="2270599"/>
                <a:ext cx="5234466" cy="830997"/>
              </a:xfrm>
              <a:prstGeom prst="rect">
                <a:avLst/>
              </a:prstGeom>
              <a:blipFill>
                <a:blip r:embed="rId4"/>
                <a:stretch>
                  <a:fillRect l="-1695" t="-4478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343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⊤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/>
                      <m:t>⊮</m:t>
                    </m:r>
                  </m:oMath>
                </a14:m>
                <a:r>
                  <a:rPr lang="en-US" sz="2000" dirty="0"/>
                  <a:t>⊥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a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 ∈ L(w)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¬𝜑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⊮ 𝜑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∧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and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∨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at least one of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or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="0" i="0" smtClean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whenever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☐𝜑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(R(w,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◇𝜑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∃ w’ ∈ W (R(w, w’) ∧ 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b="0" i="0" dirty="0" smtClean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  <a:blipFill>
                <a:blip r:embed="rId3"/>
                <a:stretch>
                  <a:fillRect t="-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CC88643-6919-C542-B12F-F302B4980AED}"/>
              </a:ext>
            </a:extLst>
          </p:cNvPr>
          <p:cNvCxnSpPr>
            <a:cxnSpLocks/>
            <a:stCxn id="41" idx="5"/>
            <a:endCxn id="43" idx="0"/>
          </p:cNvCxnSpPr>
          <p:nvPr/>
        </p:nvCxnSpPr>
        <p:spPr>
          <a:xfrm>
            <a:off x="10498377" y="2815891"/>
            <a:ext cx="100982" cy="597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D8BAA31-1FBC-034C-86C6-532E73575DE6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8492643" y="5267750"/>
            <a:ext cx="1173376" cy="2425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DBD3D8-E6C7-E34F-B6A4-9E6600A33F09}"/>
              </a:ext>
            </a:extLst>
          </p:cNvPr>
          <p:cNvCxnSpPr>
            <a:cxnSpLocks/>
            <a:stCxn id="44" idx="3"/>
          </p:cNvCxnSpPr>
          <p:nvPr/>
        </p:nvCxnSpPr>
        <p:spPr>
          <a:xfrm flipH="1">
            <a:off x="8492643" y="5712935"/>
            <a:ext cx="1173376" cy="2425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D0049D7A-BDA3-2946-9422-0C24B08444F6}"/>
              </a:ext>
            </a:extLst>
          </p:cNvPr>
          <p:cNvCxnSpPr>
            <a:stCxn id="41" idx="1"/>
            <a:endCxn id="41" idx="2"/>
          </p:cNvCxnSpPr>
          <p:nvPr/>
        </p:nvCxnSpPr>
        <p:spPr>
          <a:xfrm rot="16200000" flipH="1" flipV="1">
            <a:off x="9849006" y="2431511"/>
            <a:ext cx="222593" cy="100982"/>
          </a:xfrm>
          <a:prstGeom prst="curvedConnector4">
            <a:avLst>
              <a:gd name="adj1" fmla="val -144120"/>
              <a:gd name="adj2" fmla="val 326377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489671" y="2270599"/>
                <a:ext cx="523446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671" y="2270599"/>
                <a:ext cx="5234466" cy="830997"/>
              </a:xfrm>
              <a:prstGeom prst="rect">
                <a:avLst/>
              </a:prstGeom>
              <a:blipFill>
                <a:blip r:embed="rId4"/>
                <a:stretch>
                  <a:fillRect l="-1695" t="-4478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/>
              <a:t>KT45</a:t>
            </a:r>
            <a:r>
              <a:rPr lang="en-US" i="1" baseline="30000"/>
              <a:t>n</a:t>
            </a:r>
            <a:r>
              <a:rPr lang="en-US"/>
              <a:t> syntax &amp; Semantics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/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⊤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⊥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¬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US" sz="18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blipFill>
                <a:blip r:embed="rId5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8740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⊤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/>
                      <m:t>⊮</m:t>
                    </m:r>
                  </m:oMath>
                </a14:m>
                <a:r>
                  <a:rPr lang="en-US" sz="2000" dirty="0"/>
                  <a:t>⊥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a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 ∈ L(w)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¬𝜑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⊮ 𝜑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∧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and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∨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at least one of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or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="0" i="0" smtClean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whenever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☐𝜑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(R(w,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◇𝜑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∃ w’ ∈ W (R(w, w’) ∧ 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b="0" i="0" dirty="0" smtClean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  <a:blipFill>
                <a:blip r:embed="rId3"/>
                <a:stretch>
                  <a:fillRect t="-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CC88643-6919-C542-B12F-F302B4980AED}"/>
              </a:ext>
            </a:extLst>
          </p:cNvPr>
          <p:cNvCxnSpPr>
            <a:cxnSpLocks/>
            <a:stCxn id="41" idx="5"/>
            <a:endCxn id="43" idx="0"/>
          </p:cNvCxnSpPr>
          <p:nvPr/>
        </p:nvCxnSpPr>
        <p:spPr>
          <a:xfrm>
            <a:off x="10498377" y="2815891"/>
            <a:ext cx="100982" cy="597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D8BAA31-1FBC-034C-86C6-532E73575DE6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8492643" y="5267750"/>
            <a:ext cx="1173376" cy="2425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DBD3D8-E6C7-E34F-B6A4-9E6600A33F09}"/>
              </a:ext>
            </a:extLst>
          </p:cNvPr>
          <p:cNvCxnSpPr>
            <a:cxnSpLocks/>
            <a:stCxn id="44" idx="3"/>
          </p:cNvCxnSpPr>
          <p:nvPr/>
        </p:nvCxnSpPr>
        <p:spPr>
          <a:xfrm flipH="1">
            <a:off x="8492643" y="5712935"/>
            <a:ext cx="1173376" cy="2425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D0049D7A-BDA3-2946-9422-0C24B08444F6}"/>
              </a:ext>
            </a:extLst>
          </p:cNvPr>
          <p:cNvCxnSpPr>
            <a:stCxn id="41" idx="1"/>
            <a:endCxn id="41" idx="2"/>
          </p:cNvCxnSpPr>
          <p:nvPr/>
        </p:nvCxnSpPr>
        <p:spPr>
          <a:xfrm rot="16200000" flipH="1" flipV="1">
            <a:off x="9849006" y="2431511"/>
            <a:ext cx="222593" cy="100982"/>
          </a:xfrm>
          <a:prstGeom prst="curvedConnector4">
            <a:avLst>
              <a:gd name="adj1" fmla="val -144120"/>
              <a:gd name="adj2" fmla="val 326377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048000" y="2270599"/>
                <a:ext cx="6096000" cy="88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270599"/>
                <a:ext cx="6096000" cy="883896"/>
              </a:xfrm>
              <a:prstGeom prst="rect">
                <a:avLst/>
              </a:prstGeom>
              <a:blipFill>
                <a:blip r:embed="rId4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/>
              <a:t>KT45</a:t>
            </a:r>
            <a:r>
              <a:rPr lang="en-US" i="1" baseline="30000"/>
              <a:t>n</a:t>
            </a:r>
            <a:r>
              <a:rPr lang="en-US"/>
              <a:t> syntax &amp; Semantics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/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⊤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⊥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¬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US" sz="18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blipFill>
                <a:blip r:embed="rId5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7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⊤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/>
                      <m:t>⊮</m:t>
                    </m:r>
                  </m:oMath>
                </a14:m>
                <a:r>
                  <a:rPr lang="en-US" sz="2000" dirty="0"/>
                  <a:t>⊥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a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 ∈ L(w)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¬𝜑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⊮ 𝜑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∧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and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∨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at least one of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or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="0" i="0" smtClean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whenever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☐𝜑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(R(w,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◇𝜑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∃ w’ ∈ W (R(w, w’) ∧ 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b="0" i="0" dirty="0" smtClean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  <a:blipFill>
                <a:blip r:embed="rId3"/>
                <a:stretch>
                  <a:fillRect t="-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CC88643-6919-C542-B12F-F302B4980AED}"/>
              </a:ext>
            </a:extLst>
          </p:cNvPr>
          <p:cNvCxnSpPr>
            <a:cxnSpLocks/>
            <a:stCxn id="41" idx="5"/>
            <a:endCxn id="43" idx="0"/>
          </p:cNvCxnSpPr>
          <p:nvPr/>
        </p:nvCxnSpPr>
        <p:spPr>
          <a:xfrm>
            <a:off x="10498377" y="2815891"/>
            <a:ext cx="100982" cy="597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D8BAA31-1FBC-034C-86C6-532E73575DE6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8492643" y="5267750"/>
            <a:ext cx="1173376" cy="2425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DBD3D8-E6C7-E34F-B6A4-9E6600A33F09}"/>
              </a:ext>
            </a:extLst>
          </p:cNvPr>
          <p:cNvCxnSpPr>
            <a:cxnSpLocks/>
            <a:stCxn id="44" idx="3"/>
          </p:cNvCxnSpPr>
          <p:nvPr/>
        </p:nvCxnSpPr>
        <p:spPr>
          <a:xfrm flipH="1">
            <a:off x="8492643" y="5712935"/>
            <a:ext cx="1173376" cy="2425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D0049D7A-BDA3-2946-9422-0C24B08444F6}"/>
              </a:ext>
            </a:extLst>
          </p:cNvPr>
          <p:cNvCxnSpPr>
            <a:stCxn id="41" idx="1"/>
            <a:endCxn id="41" idx="2"/>
          </p:cNvCxnSpPr>
          <p:nvPr/>
        </p:nvCxnSpPr>
        <p:spPr>
          <a:xfrm rot="16200000" flipH="1" flipV="1">
            <a:off x="9849006" y="2431511"/>
            <a:ext cx="222593" cy="100982"/>
          </a:xfrm>
          <a:prstGeom prst="curvedConnector4">
            <a:avLst>
              <a:gd name="adj1" fmla="val -144120"/>
              <a:gd name="adj2" fmla="val 326377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blipFill>
                <a:blip r:embed="rId4"/>
                <a:stretch>
                  <a:fillRect l="-166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/>
              <a:t>KT45</a:t>
            </a:r>
            <a:r>
              <a:rPr lang="en-US" i="1" baseline="30000"/>
              <a:t>n</a:t>
            </a:r>
            <a:r>
              <a:rPr lang="en-US"/>
              <a:t> syntax &amp; Semantics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/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⊤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⊥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¬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US" sz="18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blipFill>
                <a:blip r:embed="rId5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451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⊤,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/>
                      <m:t>⊮</m:t>
                    </m:r>
                  </m:oMath>
                </a14:m>
                <a:r>
                  <a:rPr lang="en-US" sz="2000" dirty="0"/>
                  <a:t>⊥,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a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 ∈ L(w),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¬𝜑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⊮ 𝜑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∧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and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∨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at least one of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or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="0" i="0" smtClean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whenever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☐𝜑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(R(w,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◇𝜑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∃ w’ ∈ W (R(w, w’) ∧ 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b="0" i="0" dirty="0" smtClean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CC88643-6919-C542-B12F-F302B4980AED}"/>
              </a:ext>
            </a:extLst>
          </p:cNvPr>
          <p:cNvCxnSpPr>
            <a:cxnSpLocks/>
            <a:stCxn id="41" idx="5"/>
            <a:endCxn id="43" idx="0"/>
          </p:cNvCxnSpPr>
          <p:nvPr/>
        </p:nvCxnSpPr>
        <p:spPr>
          <a:xfrm>
            <a:off x="10498377" y="2815891"/>
            <a:ext cx="100982" cy="597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D8BAA31-1FBC-034C-86C6-532E73575DE6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8492643" y="5267750"/>
            <a:ext cx="1173376" cy="2425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DBD3D8-E6C7-E34F-B6A4-9E6600A33F09}"/>
              </a:ext>
            </a:extLst>
          </p:cNvPr>
          <p:cNvCxnSpPr>
            <a:cxnSpLocks/>
            <a:stCxn id="44" idx="3"/>
          </p:cNvCxnSpPr>
          <p:nvPr/>
        </p:nvCxnSpPr>
        <p:spPr>
          <a:xfrm flipH="1">
            <a:off x="8492643" y="5712935"/>
            <a:ext cx="1173376" cy="2425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D0049D7A-BDA3-2946-9422-0C24B08444F6}"/>
              </a:ext>
            </a:extLst>
          </p:cNvPr>
          <p:cNvCxnSpPr>
            <a:stCxn id="41" idx="1"/>
            <a:endCxn id="41" idx="2"/>
          </p:cNvCxnSpPr>
          <p:nvPr/>
        </p:nvCxnSpPr>
        <p:spPr>
          <a:xfrm rot="16200000" flipH="1" flipV="1">
            <a:off x="9849006" y="2431511"/>
            <a:ext cx="222593" cy="100982"/>
          </a:xfrm>
          <a:prstGeom prst="curvedConnector4">
            <a:avLst>
              <a:gd name="adj1" fmla="val -144120"/>
              <a:gd name="adj2" fmla="val 326377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blipFill>
                <a:blip r:embed="rId4"/>
                <a:stretch>
                  <a:fillRect l="-166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/>
              <a:t>KT45</a:t>
            </a:r>
            <a:r>
              <a:rPr lang="en-US" i="1" baseline="30000"/>
              <a:t>n</a:t>
            </a:r>
            <a:r>
              <a:rPr lang="en-US"/>
              <a:t> syntax &amp; Semantics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/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⊤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⊥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¬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US" sz="18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blipFill>
                <a:blip r:embed="rId5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786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⊤,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/>
                      <m:t>⊮</m:t>
                    </m:r>
                  </m:oMath>
                </a14:m>
                <a:r>
                  <a:rPr lang="en-US" sz="2000" dirty="0"/>
                  <a:t>⊥,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a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 ∈ L(w),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¬𝜑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⊮ 𝜑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∧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and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∨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at least one of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or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="0" i="0" smtClean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whenever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K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E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Ki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C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000" dirty="0"/>
                  <a:t> 1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E</m:t>
                    </m:r>
                    <m:r>
                      <a:rPr lang="en-US" sz="2000" i="1" baseline="-25000">
                        <a:latin typeface="Cambria Math" panose="02040503050406030204" pitchFamily="18" charset="0"/>
                      </a:rPr>
                      <m:t>𝐺</m:t>
                    </m:r>
                    <m:r>
                      <m:rPr>
                        <m:nor/>
                      </m:rPr>
                      <a:rPr lang="en-US" sz="2000" baseline="30000"/>
                      <m:t>k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D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CC88643-6919-C542-B12F-F302B4980AED}"/>
              </a:ext>
            </a:extLst>
          </p:cNvPr>
          <p:cNvCxnSpPr>
            <a:cxnSpLocks/>
            <a:stCxn id="41" idx="5"/>
            <a:endCxn id="43" idx="0"/>
          </p:cNvCxnSpPr>
          <p:nvPr/>
        </p:nvCxnSpPr>
        <p:spPr>
          <a:xfrm>
            <a:off x="10498377" y="2815891"/>
            <a:ext cx="100982" cy="597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D8BAA31-1FBC-034C-86C6-532E73575DE6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8492643" y="5267750"/>
            <a:ext cx="1173376" cy="2425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DBD3D8-E6C7-E34F-B6A4-9E6600A33F09}"/>
              </a:ext>
            </a:extLst>
          </p:cNvPr>
          <p:cNvCxnSpPr>
            <a:cxnSpLocks/>
            <a:stCxn id="44" idx="3"/>
          </p:cNvCxnSpPr>
          <p:nvPr/>
        </p:nvCxnSpPr>
        <p:spPr>
          <a:xfrm flipH="1">
            <a:off x="8492643" y="5712935"/>
            <a:ext cx="1173376" cy="2425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D0049D7A-BDA3-2946-9422-0C24B08444F6}"/>
              </a:ext>
            </a:extLst>
          </p:cNvPr>
          <p:cNvCxnSpPr>
            <a:stCxn id="41" idx="1"/>
            <a:endCxn id="41" idx="2"/>
          </p:cNvCxnSpPr>
          <p:nvPr/>
        </p:nvCxnSpPr>
        <p:spPr>
          <a:xfrm rot="16200000" flipH="1" flipV="1">
            <a:off x="9849006" y="2431511"/>
            <a:ext cx="222593" cy="100982"/>
          </a:xfrm>
          <a:prstGeom prst="curvedConnector4">
            <a:avLst>
              <a:gd name="adj1" fmla="val -144120"/>
              <a:gd name="adj2" fmla="val 326377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blipFill>
                <a:blip r:embed="rId4"/>
                <a:stretch>
                  <a:fillRect l="-166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/>
              <a:t>KT45</a:t>
            </a:r>
            <a:r>
              <a:rPr lang="en-US" i="1" baseline="30000"/>
              <a:t>n</a:t>
            </a:r>
            <a:r>
              <a:rPr lang="en-US"/>
              <a:t> syntax &amp; Semantics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/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⊤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⊥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¬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US" sz="18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blipFill>
                <a:blip r:embed="rId5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A646A1B0-C967-A74C-8364-F2176900FD59}"/>
              </a:ext>
            </a:extLst>
          </p:cNvPr>
          <p:cNvSpPr/>
          <p:nvPr/>
        </p:nvSpPr>
        <p:spPr>
          <a:xfrm>
            <a:off x="974358" y="690696"/>
            <a:ext cx="389221" cy="75397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21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87169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Reminder: </a:t>
            </a:r>
            <a:r>
              <a:rPr lang="en-US" sz="2400" b="1" dirty="0"/>
              <a:t>this is neither an online nor a hybrid course.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I’ve built leniency into the schedule and grading scheme.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 will support remote attendance insofar as it is convenient for me to do so. </a:t>
            </a:r>
            <a:r>
              <a:rPr lang="en-US" sz="2400" b="1" i="1" dirty="0"/>
              <a:t>Do not rely on this being a remote course.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you cannot attend in person, be in touch with me or Michael and come to student hours.</a:t>
            </a:r>
          </a:p>
        </p:txBody>
      </p:sp>
    </p:spTree>
    <p:extLst>
      <p:ext uri="{BB962C8B-B14F-4D97-AF65-F5344CB8AC3E}">
        <p14:creationId xmlns:p14="http://schemas.microsoft.com/office/powerpoint/2010/main" val="1144996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⊤,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/>
                      <m:t>⊮</m:t>
                    </m:r>
                  </m:oMath>
                </a14:m>
                <a:r>
                  <a:rPr lang="en-US" sz="2000" dirty="0"/>
                  <a:t>⊥,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a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 ∈ L(w),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¬𝜑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⊮ 𝜑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∧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and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∨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at least one of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or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="0" i="0" smtClean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whenever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K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E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Ki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C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000" dirty="0"/>
                  <a:t> 1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E</m:t>
                    </m:r>
                    <m:r>
                      <a:rPr lang="en-US" sz="2000" i="1" baseline="-25000">
                        <a:latin typeface="Cambria Math" panose="02040503050406030204" pitchFamily="18" charset="0"/>
                      </a:rPr>
                      <m:t>𝐺</m:t>
                    </m:r>
                    <m:r>
                      <m:rPr>
                        <m:nor/>
                      </m:rPr>
                      <a:rPr lang="en-US" sz="2000" baseline="30000"/>
                      <m:t>k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D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CC88643-6919-C542-B12F-F302B4980AED}"/>
              </a:ext>
            </a:extLst>
          </p:cNvPr>
          <p:cNvCxnSpPr>
            <a:cxnSpLocks/>
            <a:stCxn id="41" idx="5"/>
            <a:endCxn id="43" idx="0"/>
          </p:cNvCxnSpPr>
          <p:nvPr/>
        </p:nvCxnSpPr>
        <p:spPr>
          <a:xfrm>
            <a:off x="10498377" y="2815891"/>
            <a:ext cx="100982" cy="597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D8BAA31-1FBC-034C-86C6-532E73575DE6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8492643" y="5267750"/>
            <a:ext cx="1173376" cy="2425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DBD3D8-E6C7-E34F-B6A4-9E6600A33F09}"/>
              </a:ext>
            </a:extLst>
          </p:cNvPr>
          <p:cNvCxnSpPr>
            <a:cxnSpLocks/>
            <a:stCxn id="44" idx="3"/>
          </p:cNvCxnSpPr>
          <p:nvPr/>
        </p:nvCxnSpPr>
        <p:spPr>
          <a:xfrm flipH="1">
            <a:off x="8492643" y="5712935"/>
            <a:ext cx="1173376" cy="2425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D0049D7A-BDA3-2946-9422-0C24B08444F6}"/>
              </a:ext>
            </a:extLst>
          </p:cNvPr>
          <p:cNvCxnSpPr>
            <a:stCxn id="41" idx="1"/>
            <a:endCxn id="41" idx="2"/>
          </p:cNvCxnSpPr>
          <p:nvPr/>
        </p:nvCxnSpPr>
        <p:spPr>
          <a:xfrm rot="16200000" flipH="1" flipV="1">
            <a:off x="9849006" y="2431511"/>
            <a:ext cx="222593" cy="100982"/>
          </a:xfrm>
          <a:prstGeom prst="curvedConnector4">
            <a:avLst>
              <a:gd name="adj1" fmla="val -144120"/>
              <a:gd name="adj2" fmla="val 326377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blipFill>
                <a:blip r:embed="rId4"/>
                <a:stretch>
                  <a:fillRect l="-166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 dirty="0"/>
              <a:t>KT45</a:t>
            </a:r>
            <a:r>
              <a:rPr lang="en-US" i="1" baseline="30000" dirty="0"/>
              <a:t>n</a:t>
            </a:r>
            <a:r>
              <a:rPr lang="en-US" dirty="0"/>
              <a:t> syntax &amp; Semantics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/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⊤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⊥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¬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US" sz="18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blipFill>
                <a:blip r:embed="rId5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B895E8A-2572-374E-808E-475AC7E1633D}"/>
                  </a:ext>
                </a:extLst>
              </p:cNvPr>
              <p:cNvSpPr txBox="1"/>
              <p:nvPr/>
            </p:nvSpPr>
            <p:spPr>
              <a:xfrm>
                <a:off x="3048000" y="6250321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□</m:t>
                    </m:r>
                    <m:box>
                      <m:box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𝝋</m:t>
                        </m:r>
                      </m:e>
                    </m:box>
                    <m:r>
                      <a:rPr lang="en-US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b="1" dirty="0"/>
                  <a:t>   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B895E8A-2572-374E-808E-475AC7E16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6250321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0478CACD-D03F-054A-B26B-4E4D35C2689F}"/>
              </a:ext>
            </a:extLst>
          </p:cNvPr>
          <p:cNvSpPr/>
          <p:nvPr/>
        </p:nvSpPr>
        <p:spPr>
          <a:xfrm>
            <a:off x="974358" y="690696"/>
            <a:ext cx="389221" cy="75397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0EF02F60-EE0F-B949-A079-7DFBEBE4CB34}"/>
              </a:ext>
            </a:extLst>
          </p:cNvPr>
          <p:cNvCxnSpPr/>
          <p:nvPr/>
        </p:nvCxnSpPr>
        <p:spPr>
          <a:xfrm rot="16200000" flipH="1" flipV="1">
            <a:off x="8262683" y="3338230"/>
            <a:ext cx="222593" cy="100982"/>
          </a:xfrm>
          <a:prstGeom prst="curvedConnector4">
            <a:avLst>
              <a:gd name="adj1" fmla="val 338744"/>
              <a:gd name="adj2" fmla="val 326377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E447E5D0-CF37-FA45-AC8B-F9F4C1FA573F}"/>
              </a:ext>
            </a:extLst>
          </p:cNvPr>
          <p:cNvCxnSpPr>
            <a:cxnSpLocks/>
            <a:stCxn id="43" idx="4"/>
          </p:cNvCxnSpPr>
          <p:nvPr/>
        </p:nvCxnSpPr>
        <p:spPr>
          <a:xfrm rot="5400000" flipH="1">
            <a:off x="10271171" y="3714877"/>
            <a:ext cx="203497" cy="452878"/>
          </a:xfrm>
          <a:prstGeom prst="curvedConnector4">
            <a:avLst>
              <a:gd name="adj1" fmla="val -112336"/>
              <a:gd name="adj2" fmla="val 88065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A61E7E9F-44E2-5B42-9D28-D26A254C951A}"/>
              </a:ext>
            </a:extLst>
          </p:cNvPr>
          <p:cNvCxnSpPr/>
          <p:nvPr/>
        </p:nvCxnSpPr>
        <p:spPr>
          <a:xfrm rot="16200000" flipH="1" flipV="1">
            <a:off x="11287569" y="4940506"/>
            <a:ext cx="222593" cy="100982"/>
          </a:xfrm>
          <a:prstGeom prst="curvedConnector4">
            <a:avLst>
              <a:gd name="adj1" fmla="val -144120"/>
              <a:gd name="adj2" fmla="val 326377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CAC96781-F25D-1F43-B704-DD21E80AFD21}"/>
              </a:ext>
            </a:extLst>
          </p:cNvPr>
          <p:cNvCxnSpPr>
            <a:cxnSpLocks/>
            <a:stCxn id="67" idx="2"/>
          </p:cNvCxnSpPr>
          <p:nvPr/>
        </p:nvCxnSpPr>
        <p:spPr>
          <a:xfrm rot="10800000" flipH="1" flipV="1">
            <a:off x="7920120" y="5514598"/>
            <a:ext cx="258562" cy="255912"/>
          </a:xfrm>
          <a:prstGeom prst="curvedConnector3">
            <a:avLst>
              <a:gd name="adj1" fmla="val -107025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5C005F31-8578-8448-AC72-F75DBB18A4EF}"/>
              </a:ext>
            </a:extLst>
          </p:cNvPr>
          <p:cNvCxnSpPr>
            <a:cxnSpLocks/>
            <a:endCxn id="44" idx="6"/>
          </p:cNvCxnSpPr>
          <p:nvPr/>
        </p:nvCxnSpPr>
        <p:spPr>
          <a:xfrm rot="5400000" flipH="1" flipV="1">
            <a:off x="9915521" y="5502632"/>
            <a:ext cx="351352" cy="326774"/>
          </a:xfrm>
          <a:prstGeom prst="curvedConnector4">
            <a:avLst>
              <a:gd name="adj1" fmla="val 5202"/>
              <a:gd name="adj2" fmla="val 27305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244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⊤,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/>
                      <m:t>⊮</m:t>
                    </m:r>
                  </m:oMath>
                </a14:m>
                <a:r>
                  <a:rPr lang="en-US" sz="2000" dirty="0"/>
                  <a:t>⊥,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a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 ∈ L(w),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¬𝜑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⊮ 𝜑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∧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and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∨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at least one of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or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="0" i="0" smtClean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whenever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K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E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Ki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C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000" dirty="0"/>
                  <a:t> 1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E</m:t>
                    </m:r>
                    <m:r>
                      <a:rPr lang="en-US" sz="2000" i="1" baseline="-25000">
                        <a:latin typeface="Cambria Math" panose="02040503050406030204" pitchFamily="18" charset="0"/>
                      </a:rPr>
                      <m:t>𝐺</m:t>
                    </m:r>
                    <m:r>
                      <m:rPr>
                        <m:nor/>
                      </m:rPr>
                      <a:rPr lang="en-US" sz="2000" baseline="30000"/>
                      <m:t>k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D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CC88643-6919-C542-B12F-F302B4980AED}"/>
              </a:ext>
            </a:extLst>
          </p:cNvPr>
          <p:cNvCxnSpPr>
            <a:cxnSpLocks/>
            <a:stCxn id="41" idx="5"/>
            <a:endCxn id="43" idx="0"/>
          </p:cNvCxnSpPr>
          <p:nvPr/>
        </p:nvCxnSpPr>
        <p:spPr>
          <a:xfrm>
            <a:off x="10498377" y="2815891"/>
            <a:ext cx="100982" cy="597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D8BAA31-1FBC-034C-86C6-532E73575DE6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8492643" y="5267750"/>
            <a:ext cx="1173376" cy="2425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DBD3D8-E6C7-E34F-B6A4-9E6600A33F09}"/>
              </a:ext>
            </a:extLst>
          </p:cNvPr>
          <p:cNvCxnSpPr>
            <a:cxnSpLocks/>
            <a:stCxn id="44" idx="3"/>
          </p:cNvCxnSpPr>
          <p:nvPr/>
        </p:nvCxnSpPr>
        <p:spPr>
          <a:xfrm flipH="1">
            <a:off x="8492643" y="5712935"/>
            <a:ext cx="1173376" cy="2425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D0049D7A-BDA3-2946-9422-0C24B08444F6}"/>
              </a:ext>
            </a:extLst>
          </p:cNvPr>
          <p:cNvCxnSpPr>
            <a:stCxn id="41" idx="1"/>
            <a:endCxn id="41" idx="2"/>
          </p:cNvCxnSpPr>
          <p:nvPr/>
        </p:nvCxnSpPr>
        <p:spPr>
          <a:xfrm rot="16200000" flipH="1" flipV="1">
            <a:off x="9849006" y="2431511"/>
            <a:ext cx="222593" cy="100982"/>
          </a:xfrm>
          <a:prstGeom prst="curvedConnector4">
            <a:avLst>
              <a:gd name="adj1" fmla="val -144120"/>
              <a:gd name="adj2" fmla="val 326377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blipFill>
                <a:blip r:embed="rId4"/>
                <a:stretch>
                  <a:fillRect l="-166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 dirty="0"/>
              <a:t>KT45</a:t>
            </a:r>
            <a:r>
              <a:rPr lang="en-US" i="1" baseline="30000" dirty="0"/>
              <a:t>n</a:t>
            </a:r>
            <a:r>
              <a:rPr lang="en-US" dirty="0"/>
              <a:t> syntax &amp; Semantics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/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⊤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⊥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¬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US" sz="18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blipFill>
                <a:blip r:embed="rId5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B895E8A-2572-374E-808E-475AC7E1633D}"/>
                  </a:ext>
                </a:extLst>
              </p:cNvPr>
              <p:cNvSpPr txBox="1"/>
              <p:nvPr/>
            </p:nvSpPr>
            <p:spPr>
              <a:xfrm>
                <a:off x="3048000" y="6250321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□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𝝋</m:t>
                          </m:r>
                        </m:e>
                      </m:box>
                      <m:r>
                        <a:rPr lang="en-US" b="1" i="1">
                          <a:latin typeface="Cambria Math" panose="02040503050406030204" pitchFamily="18" charset="0"/>
                        </a:rPr>
                        <m:t>→□□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𝝋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B895E8A-2572-374E-808E-475AC7E16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6250321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0478CACD-D03F-054A-B26B-4E4D35C2689F}"/>
              </a:ext>
            </a:extLst>
          </p:cNvPr>
          <p:cNvSpPr/>
          <p:nvPr/>
        </p:nvSpPr>
        <p:spPr>
          <a:xfrm>
            <a:off x="1214988" y="690696"/>
            <a:ext cx="389221" cy="75397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0EF02F60-EE0F-B949-A079-7DFBEBE4CB34}"/>
              </a:ext>
            </a:extLst>
          </p:cNvPr>
          <p:cNvCxnSpPr/>
          <p:nvPr/>
        </p:nvCxnSpPr>
        <p:spPr>
          <a:xfrm rot="16200000" flipH="1" flipV="1">
            <a:off x="8262683" y="3338230"/>
            <a:ext cx="222593" cy="100982"/>
          </a:xfrm>
          <a:prstGeom prst="curvedConnector4">
            <a:avLst>
              <a:gd name="adj1" fmla="val 338744"/>
              <a:gd name="adj2" fmla="val 326377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E447E5D0-CF37-FA45-AC8B-F9F4C1FA573F}"/>
              </a:ext>
            </a:extLst>
          </p:cNvPr>
          <p:cNvCxnSpPr>
            <a:cxnSpLocks/>
            <a:stCxn id="43" idx="4"/>
          </p:cNvCxnSpPr>
          <p:nvPr/>
        </p:nvCxnSpPr>
        <p:spPr>
          <a:xfrm rot="5400000" flipH="1">
            <a:off x="10271171" y="3714877"/>
            <a:ext cx="203497" cy="452878"/>
          </a:xfrm>
          <a:prstGeom prst="curvedConnector4">
            <a:avLst>
              <a:gd name="adj1" fmla="val -112336"/>
              <a:gd name="adj2" fmla="val 88065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A61E7E9F-44E2-5B42-9D28-D26A254C951A}"/>
              </a:ext>
            </a:extLst>
          </p:cNvPr>
          <p:cNvCxnSpPr/>
          <p:nvPr/>
        </p:nvCxnSpPr>
        <p:spPr>
          <a:xfrm rot="16200000" flipH="1" flipV="1">
            <a:off x="11287569" y="4940506"/>
            <a:ext cx="222593" cy="100982"/>
          </a:xfrm>
          <a:prstGeom prst="curvedConnector4">
            <a:avLst>
              <a:gd name="adj1" fmla="val -144120"/>
              <a:gd name="adj2" fmla="val 326377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CAC96781-F25D-1F43-B704-DD21E80AFD21}"/>
              </a:ext>
            </a:extLst>
          </p:cNvPr>
          <p:cNvCxnSpPr>
            <a:cxnSpLocks/>
            <a:stCxn id="67" idx="2"/>
          </p:cNvCxnSpPr>
          <p:nvPr/>
        </p:nvCxnSpPr>
        <p:spPr>
          <a:xfrm rot="10800000" flipH="1" flipV="1">
            <a:off x="7920120" y="5514598"/>
            <a:ext cx="258562" cy="255912"/>
          </a:xfrm>
          <a:prstGeom prst="curvedConnector3">
            <a:avLst>
              <a:gd name="adj1" fmla="val -107025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5C005F31-8578-8448-AC72-F75DBB18A4EF}"/>
              </a:ext>
            </a:extLst>
          </p:cNvPr>
          <p:cNvCxnSpPr>
            <a:cxnSpLocks/>
            <a:endCxn id="44" idx="6"/>
          </p:cNvCxnSpPr>
          <p:nvPr/>
        </p:nvCxnSpPr>
        <p:spPr>
          <a:xfrm rot="5400000" flipH="1" flipV="1">
            <a:off x="9915521" y="5502632"/>
            <a:ext cx="351352" cy="326774"/>
          </a:xfrm>
          <a:prstGeom prst="curvedConnector4">
            <a:avLst>
              <a:gd name="adj1" fmla="val 5202"/>
              <a:gd name="adj2" fmla="val 27305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E5B859CB-FEEE-714B-ACE4-90B9E4767C4D}"/>
              </a:ext>
            </a:extLst>
          </p:cNvPr>
          <p:cNvCxnSpPr>
            <a:cxnSpLocks/>
            <a:stCxn id="67" idx="4"/>
            <a:endCxn id="45" idx="3"/>
          </p:cNvCxnSpPr>
          <p:nvPr/>
        </p:nvCxnSpPr>
        <p:spPr>
          <a:xfrm rot="5400000" flipH="1" flipV="1">
            <a:off x="9610382" y="4059082"/>
            <a:ext cx="424821" cy="3115798"/>
          </a:xfrm>
          <a:prstGeom prst="curvedConnector3">
            <a:avLst>
              <a:gd name="adj1" fmla="val -167097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394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⊤,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/>
                      <m:t>⊮</m:t>
                    </m:r>
                  </m:oMath>
                </a14:m>
                <a:r>
                  <a:rPr lang="en-US" sz="2000" dirty="0"/>
                  <a:t>⊥,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a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 ∈ L(w),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¬𝜑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⊮ 𝜑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∧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and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∨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at least one of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or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="0" i="0" smtClean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whenever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K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E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Ki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C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000" dirty="0"/>
                  <a:t> 1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E</m:t>
                    </m:r>
                    <m:r>
                      <a:rPr lang="en-US" sz="2000" i="1" baseline="-25000">
                        <a:latin typeface="Cambria Math" panose="02040503050406030204" pitchFamily="18" charset="0"/>
                      </a:rPr>
                      <m:t>𝐺</m:t>
                    </m:r>
                    <m:r>
                      <m:rPr>
                        <m:nor/>
                      </m:rPr>
                      <a:rPr lang="en-US" sz="2000" baseline="30000"/>
                      <m:t>k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D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CC88643-6919-C542-B12F-F302B4980AED}"/>
              </a:ext>
            </a:extLst>
          </p:cNvPr>
          <p:cNvCxnSpPr>
            <a:cxnSpLocks/>
            <a:stCxn id="41" idx="5"/>
            <a:endCxn id="43" idx="0"/>
          </p:cNvCxnSpPr>
          <p:nvPr/>
        </p:nvCxnSpPr>
        <p:spPr>
          <a:xfrm>
            <a:off x="10498377" y="2815891"/>
            <a:ext cx="100982" cy="597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D8BAA31-1FBC-034C-86C6-532E73575DE6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8492643" y="5267750"/>
            <a:ext cx="1173376" cy="2425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D0049D7A-BDA3-2946-9422-0C24B08444F6}"/>
              </a:ext>
            </a:extLst>
          </p:cNvPr>
          <p:cNvCxnSpPr>
            <a:stCxn id="41" idx="1"/>
            <a:endCxn id="41" idx="2"/>
          </p:cNvCxnSpPr>
          <p:nvPr/>
        </p:nvCxnSpPr>
        <p:spPr>
          <a:xfrm rot="16200000" flipH="1" flipV="1">
            <a:off x="9849006" y="2431511"/>
            <a:ext cx="222593" cy="100982"/>
          </a:xfrm>
          <a:prstGeom prst="curvedConnector4">
            <a:avLst>
              <a:gd name="adj1" fmla="val -144120"/>
              <a:gd name="adj2" fmla="val 326377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blipFill>
                <a:blip r:embed="rId4"/>
                <a:stretch>
                  <a:fillRect l="-166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 dirty="0"/>
              <a:t>KT45</a:t>
            </a:r>
            <a:r>
              <a:rPr lang="en-US" i="1" baseline="30000" dirty="0"/>
              <a:t>n</a:t>
            </a:r>
            <a:r>
              <a:rPr lang="en-US" dirty="0"/>
              <a:t> syntax &amp; Semantics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/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⊤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⊥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¬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US" sz="18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blipFill>
                <a:blip r:embed="rId5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B895E8A-2572-374E-808E-475AC7E1633D}"/>
                  </a:ext>
                </a:extLst>
              </p:cNvPr>
              <p:cNvSpPr txBox="1"/>
              <p:nvPr/>
            </p:nvSpPr>
            <p:spPr>
              <a:xfrm>
                <a:off x="3048000" y="6250321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⋄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→□⋄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𝝋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B895E8A-2572-374E-808E-475AC7E16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6250321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0478CACD-D03F-054A-B26B-4E4D35C2689F}"/>
              </a:ext>
            </a:extLst>
          </p:cNvPr>
          <p:cNvSpPr/>
          <p:nvPr/>
        </p:nvSpPr>
        <p:spPr>
          <a:xfrm>
            <a:off x="1455618" y="690696"/>
            <a:ext cx="389221" cy="75397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0EF02F60-EE0F-B949-A079-7DFBEBE4CB34}"/>
              </a:ext>
            </a:extLst>
          </p:cNvPr>
          <p:cNvCxnSpPr/>
          <p:nvPr/>
        </p:nvCxnSpPr>
        <p:spPr>
          <a:xfrm rot="16200000" flipH="1" flipV="1">
            <a:off x="8262683" y="3338230"/>
            <a:ext cx="222593" cy="100982"/>
          </a:xfrm>
          <a:prstGeom prst="curvedConnector4">
            <a:avLst>
              <a:gd name="adj1" fmla="val 338744"/>
              <a:gd name="adj2" fmla="val 326377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E447E5D0-CF37-FA45-AC8B-F9F4C1FA573F}"/>
              </a:ext>
            </a:extLst>
          </p:cNvPr>
          <p:cNvCxnSpPr>
            <a:cxnSpLocks/>
            <a:stCxn id="43" idx="4"/>
          </p:cNvCxnSpPr>
          <p:nvPr/>
        </p:nvCxnSpPr>
        <p:spPr>
          <a:xfrm rot="5400000" flipH="1">
            <a:off x="10271171" y="3714877"/>
            <a:ext cx="203497" cy="452878"/>
          </a:xfrm>
          <a:prstGeom prst="curvedConnector4">
            <a:avLst>
              <a:gd name="adj1" fmla="val -112336"/>
              <a:gd name="adj2" fmla="val 88065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A61E7E9F-44E2-5B42-9D28-D26A254C951A}"/>
              </a:ext>
            </a:extLst>
          </p:cNvPr>
          <p:cNvCxnSpPr/>
          <p:nvPr/>
        </p:nvCxnSpPr>
        <p:spPr>
          <a:xfrm rot="16200000" flipH="1" flipV="1">
            <a:off x="11287569" y="4940506"/>
            <a:ext cx="222593" cy="100982"/>
          </a:xfrm>
          <a:prstGeom prst="curvedConnector4">
            <a:avLst>
              <a:gd name="adj1" fmla="val -144120"/>
              <a:gd name="adj2" fmla="val 326377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CAC96781-F25D-1F43-B704-DD21E80AFD21}"/>
              </a:ext>
            </a:extLst>
          </p:cNvPr>
          <p:cNvCxnSpPr>
            <a:cxnSpLocks/>
            <a:stCxn id="67" idx="2"/>
          </p:cNvCxnSpPr>
          <p:nvPr/>
        </p:nvCxnSpPr>
        <p:spPr>
          <a:xfrm rot="10800000" flipH="1" flipV="1">
            <a:off x="7920120" y="5514598"/>
            <a:ext cx="258562" cy="255912"/>
          </a:xfrm>
          <a:prstGeom prst="curvedConnector3">
            <a:avLst>
              <a:gd name="adj1" fmla="val -107025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5C005F31-8578-8448-AC72-F75DBB18A4E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928703" y="5373872"/>
            <a:ext cx="351352" cy="326774"/>
          </a:xfrm>
          <a:prstGeom prst="curvedConnector4">
            <a:avLst>
              <a:gd name="adj1" fmla="val 5202"/>
              <a:gd name="adj2" fmla="val 27305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E5B859CB-FEEE-714B-ACE4-90B9E4767C4D}"/>
              </a:ext>
            </a:extLst>
          </p:cNvPr>
          <p:cNvCxnSpPr>
            <a:cxnSpLocks/>
            <a:stCxn id="67" idx="4"/>
            <a:endCxn id="45" idx="3"/>
          </p:cNvCxnSpPr>
          <p:nvPr/>
        </p:nvCxnSpPr>
        <p:spPr>
          <a:xfrm rot="5400000" flipH="1" flipV="1">
            <a:off x="9610382" y="4059082"/>
            <a:ext cx="424821" cy="3115798"/>
          </a:xfrm>
          <a:prstGeom prst="curvedConnector3">
            <a:avLst>
              <a:gd name="adj1" fmla="val -167097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4C35CF8F-970F-BE40-99B1-06F712DC54FF}"/>
              </a:ext>
            </a:extLst>
          </p:cNvPr>
          <p:cNvCxnSpPr>
            <a:cxnSpLocks/>
            <a:endCxn id="44" idx="0"/>
          </p:cNvCxnSpPr>
          <p:nvPr/>
        </p:nvCxnSpPr>
        <p:spPr>
          <a:xfrm rot="10800000" flipV="1">
            <a:off x="9909812" y="5047973"/>
            <a:ext cx="1300145" cy="127575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88D8502-929B-0546-B904-B2014CD842A1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8492643" y="2593299"/>
            <a:ext cx="1417169" cy="68412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1DFC6D4-1017-5143-A721-12C7B587D917}"/>
              </a:ext>
            </a:extLst>
          </p:cNvPr>
          <p:cNvCxnSpPr>
            <a:cxnSpLocks/>
            <a:endCxn id="42" idx="5"/>
          </p:cNvCxnSpPr>
          <p:nvPr/>
        </p:nvCxnSpPr>
        <p:spPr>
          <a:xfrm flipH="1" flipV="1">
            <a:off x="8866947" y="3781690"/>
            <a:ext cx="1261509" cy="863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C8025C-5BB0-C641-8522-E729026BA127}"/>
              </a:ext>
            </a:extLst>
          </p:cNvPr>
          <p:cNvCxnSpPr>
            <a:cxnSpLocks/>
            <a:endCxn id="67" idx="6"/>
          </p:cNvCxnSpPr>
          <p:nvPr/>
        </p:nvCxnSpPr>
        <p:spPr>
          <a:xfrm flipH="1" flipV="1">
            <a:off x="8609667" y="5514598"/>
            <a:ext cx="991266" cy="4957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64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⊤,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/>
                      <m:t>⊮</m:t>
                    </m:r>
                  </m:oMath>
                </a14:m>
                <a:r>
                  <a:rPr lang="en-US" sz="2000" dirty="0"/>
                  <a:t>⊥,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a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 ∈ L(w),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¬𝜑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⊮ 𝜑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∧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and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∨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at least one of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or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="0" i="0" smtClean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whenever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K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E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Ki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C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000" dirty="0"/>
                  <a:t> 1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E</m:t>
                    </m:r>
                    <m:r>
                      <a:rPr lang="en-US" sz="2000" i="1" baseline="-25000">
                        <a:latin typeface="Cambria Math" panose="02040503050406030204" pitchFamily="18" charset="0"/>
                      </a:rPr>
                      <m:t>𝐺</m:t>
                    </m:r>
                    <m:r>
                      <m:rPr>
                        <m:nor/>
                      </m:rPr>
                      <a:rPr lang="en-US" sz="2000" baseline="30000"/>
                      <m:t>k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D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blipFill>
                <a:blip r:embed="rId4"/>
                <a:stretch>
                  <a:fillRect l="-166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 dirty="0"/>
              <a:t>KT45</a:t>
            </a:r>
            <a:r>
              <a:rPr lang="en-US" i="1" baseline="30000" dirty="0"/>
              <a:t>n</a:t>
            </a:r>
            <a:r>
              <a:rPr lang="en-US" dirty="0"/>
              <a:t> syntax &amp; Semantics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/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⊤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⊥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¬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US" sz="18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blipFill>
                <a:blip r:embed="rId5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E5B859CB-FEEE-714B-ACE4-90B9E4767C4D}"/>
              </a:ext>
            </a:extLst>
          </p:cNvPr>
          <p:cNvCxnSpPr>
            <a:cxnSpLocks/>
            <a:stCxn id="67" idx="4"/>
            <a:endCxn id="45" idx="3"/>
          </p:cNvCxnSpPr>
          <p:nvPr/>
        </p:nvCxnSpPr>
        <p:spPr>
          <a:xfrm rot="5400000" flipH="1" flipV="1">
            <a:off x="9610382" y="4059082"/>
            <a:ext cx="424821" cy="3115798"/>
          </a:xfrm>
          <a:prstGeom prst="curvedConnector3">
            <a:avLst>
              <a:gd name="adj1" fmla="val -167097"/>
            </a:avLst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C8025C-5BB0-C641-8522-E729026BA127}"/>
              </a:ext>
            </a:extLst>
          </p:cNvPr>
          <p:cNvCxnSpPr>
            <a:cxnSpLocks/>
            <a:endCxn id="67" idx="6"/>
          </p:cNvCxnSpPr>
          <p:nvPr/>
        </p:nvCxnSpPr>
        <p:spPr>
          <a:xfrm flipH="1" flipV="1">
            <a:off x="8609667" y="5514598"/>
            <a:ext cx="991266" cy="49577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EFF72B-B85B-624A-9D90-0633B6C35B91}"/>
              </a:ext>
            </a:extLst>
          </p:cNvPr>
          <p:cNvSpPr txBox="1"/>
          <p:nvPr/>
        </p:nvSpPr>
        <p:spPr>
          <a:xfrm>
            <a:off x="9104198" y="2629181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C99868-233C-3649-B5B4-8A3D11A97744}"/>
              </a:ext>
            </a:extLst>
          </p:cNvPr>
          <p:cNvSpPr txBox="1"/>
          <p:nvPr/>
        </p:nvSpPr>
        <p:spPr>
          <a:xfrm>
            <a:off x="9303370" y="3728270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  <a:p>
            <a:endParaRPr lang="en-US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D727F4-42E9-A44D-91A4-1026B3C80F4B}"/>
              </a:ext>
            </a:extLst>
          </p:cNvPr>
          <p:cNvSpPr txBox="1"/>
          <p:nvPr/>
        </p:nvSpPr>
        <p:spPr>
          <a:xfrm>
            <a:off x="10562570" y="280385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  <a:p>
            <a:endParaRPr lang="en-US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F434A1-B4AC-D34F-9107-C9CB62F9F98E}"/>
              </a:ext>
            </a:extLst>
          </p:cNvPr>
          <p:cNvSpPr txBox="1"/>
          <p:nvPr/>
        </p:nvSpPr>
        <p:spPr>
          <a:xfrm>
            <a:off x="8760185" y="5122687"/>
            <a:ext cx="95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07379A-E5CD-8048-A545-7AAC4351F978}"/>
                  </a:ext>
                </a:extLst>
              </p:cNvPr>
              <p:cNvSpPr txBox="1"/>
              <p:nvPr/>
            </p:nvSpPr>
            <p:spPr>
              <a:xfrm>
                <a:off x="2999874" y="6235077"/>
                <a:ext cx="3769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what world(s) w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/>
                      <m:t>⊩</m:t>
                    </m:r>
                  </m:oMath>
                </a14:m>
                <a:r>
                  <a:rPr lang="en-US" dirty="0"/>
                  <a:t> K</a:t>
                </a:r>
                <a:r>
                  <a:rPr lang="en-US" baseline="-25000" dirty="0"/>
                  <a:t>1</a:t>
                </a:r>
                <a:r>
                  <a:rPr lang="en-US" dirty="0"/>
                  <a:t> q  true?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07379A-E5CD-8048-A545-7AAC4351F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874" y="6235077"/>
                <a:ext cx="3769893" cy="369332"/>
              </a:xfrm>
              <a:prstGeom prst="rect">
                <a:avLst/>
              </a:prstGeom>
              <a:blipFill>
                <a:blip r:embed="rId6"/>
                <a:stretch>
                  <a:fillRect l="-1342"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864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1" grpId="0"/>
      <p:bldP spid="57" grpId="0"/>
      <p:bldP spid="58" grpId="0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⊤,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/>
                      <m:t>⊮</m:t>
                    </m:r>
                  </m:oMath>
                </a14:m>
                <a:r>
                  <a:rPr lang="en-US" sz="2000" dirty="0"/>
                  <a:t>⊥,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a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 ∈ L(w),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¬𝜑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⊮ 𝜑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∧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and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∨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at least one of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or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="0" i="0" smtClean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whenever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K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E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Ki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C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000" dirty="0"/>
                  <a:t> 1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E</m:t>
                    </m:r>
                    <m:r>
                      <a:rPr lang="en-US" sz="2000" i="1" baseline="-25000">
                        <a:latin typeface="Cambria Math" panose="02040503050406030204" pitchFamily="18" charset="0"/>
                      </a:rPr>
                      <m:t>𝐺</m:t>
                    </m:r>
                    <m:r>
                      <m:rPr>
                        <m:nor/>
                      </m:rPr>
                      <a:rPr lang="en-US" sz="2000" baseline="30000"/>
                      <m:t>k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D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blipFill>
                <a:blip r:embed="rId4"/>
                <a:stretch>
                  <a:fillRect l="-166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 dirty="0"/>
              <a:t>KT45</a:t>
            </a:r>
            <a:r>
              <a:rPr lang="en-US" i="1" baseline="30000" dirty="0"/>
              <a:t>n</a:t>
            </a:r>
            <a:r>
              <a:rPr lang="en-US" dirty="0"/>
              <a:t> syntax &amp; Semantics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/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⊤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⊥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¬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US" sz="18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blipFill>
                <a:blip r:embed="rId5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E5B859CB-FEEE-714B-ACE4-90B9E4767C4D}"/>
              </a:ext>
            </a:extLst>
          </p:cNvPr>
          <p:cNvCxnSpPr>
            <a:cxnSpLocks/>
            <a:stCxn id="67" idx="4"/>
            <a:endCxn id="45" idx="3"/>
          </p:cNvCxnSpPr>
          <p:nvPr/>
        </p:nvCxnSpPr>
        <p:spPr>
          <a:xfrm rot="5400000" flipH="1" flipV="1">
            <a:off x="9610382" y="4059082"/>
            <a:ext cx="424821" cy="3115798"/>
          </a:xfrm>
          <a:prstGeom prst="curvedConnector3">
            <a:avLst>
              <a:gd name="adj1" fmla="val -167097"/>
            </a:avLst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C8025C-5BB0-C641-8522-E729026BA127}"/>
              </a:ext>
            </a:extLst>
          </p:cNvPr>
          <p:cNvCxnSpPr>
            <a:cxnSpLocks/>
            <a:endCxn id="67" idx="6"/>
          </p:cNvCxnSpPr>
          <p:nvPr/>
        </p:nvCxnSpPr>
        <p:spPr>
          <a:xfrm flipH="1" flipV="1">
            <a:off x="8609667" y="5514598"/>
            <a:ext cx="991266" cy="49577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EFF72B-B85B-624A-9D90-0633B6C35B91}"/>
              </a:ext>
            </a:extLst>
          </p:cNvPr>
          <p:cNvSpPr txBox="1"/>
          <p:nvPr/>
        </p:nvSpPr>
        <p:spPr>
          <a:xfrm>
            <a:off x="9104198" y="2629181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C99868-233C-3649-B5B4-8A3D11A97744}"/>
              </a:ext>
            </a:extLst>
          </p:cNvPr>
          <p:cNvSpPr txBox="1"/>
          <p:nvPr/>
        </p:nvSpPr>
        <p:spPr>
          <a:xfrm>
            <a:off x="9303370" y="3728270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  <a:p>
            <a:endParaRPr lang="en-US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D727F4-42E9-A44D-91A4-1026B3C80F4B}"/>
              </a:ext>
            </a:extLst>
          </p:cNvPr>
          <p:cNvSpPr txBox="1"/>
          <p:nvPr/>
        </p:nvSpPr>
        <p:spPr>
          <a:xfrm>
            <a:off x="10562570" y="280385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  <a:p>
            <a:endParaRPr lang="en-US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F434A1-B4AC-D34F-9107-C9CB62F9F98E}"/>
              </a:ext>
            </a:extLst>
          </p:cNvPr>
          <p:cNvSpPr txBox="1"/>
          <p:nvPr/>
        </p:nvSpPr>
        <p:spPr>
          <a:xfrm>
            <a:off x="8760185" y="5122687"/>
            <a:ext cx="95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07379A-E5CD-8048-A545-7AAC4351F978}"/>
                  </a:ext>
                </a:extLst>
              </p:cNvPr>
              <p:cNvSpPr txBox="1"/>
              <p:nvPr/>
            </p:nvSpPr>
            <p:spPr>
              <a:xfrm>
                <a:off x="2999874" y="6235077"/>
                <a:ext cx="3769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what world(s) w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/>
                      <m:t>⊩</m:t>
                    </m:r>
                  </m:oMath>
                </a14:m>
                <a:r>
                  <a:rPr lang="en-US" dirty="0"/>
                  <a:t> K</a:t>
                </a:r>
                <a:r>
                  <a:rPr lang="en-US" baseline="-25000" dirty="0"/>
                  <a:t>1</a:t>
                </a:r>
                <a:r>
                  <a:rPr lang="en-US" dirty="0"/>
                  <a:t> q  true?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07379A-E5CD-8048-A545-7AAC4351F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874" y="6235077"/>
                <a:ext cx="3769893" cy="369332"/>
              </a:xfrm>
              <a:prstGeom prst="rect">
                <a:avLst/>
              </a:prstGeom>
              <a:blipFill>
                <a:blip r:embed="rId6"/>
                <a:stretch>
                  <a:fillRect l="-1342"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889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1" grpId="0"/>
      <p:bldP spid="57" grpId="0"/>
      <p:bldP spid="58" grpId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⊤,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/>
                      <m:t>⊮</m:t>
                    </m:r>
                  </m:oMath>
                </a14:m>
                <a:r>
                  <a:rPr lang="en-US" sz="2000" dirty="0"/>
                  <a:t>⊥,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a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 ∈ L(w),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¬𝜑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⊮ 𝜑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∧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and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∨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at least one of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or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="0" i="0" smtClean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whenever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K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E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Ki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C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000" dirty="0"/>
                  <a:t> 1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E</m:t>
                    </m:r>
                    <m:r>
                      <a:rPr lang="en-US" sz="2000" i="1" baseline="-25000">
                        <a:latin typeface="Cambria Math" panose="02040503050406030204" pitchFamily="18" charset="0"/>
                      </a:rPr>
                      <m:t>𝐺</m:t>
                    </m:r>
                    <m:r>
                      <m:rPr>
                        <m:nor/>
                      </m:rPr>
                      <a:rPr lang="en-US" sz="2000" baseline="30000"/>
                      <m:t>k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D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blipFill>
                <a:blip r:embed="rId4"/>
                <a:stretch>
                  <a:fillRect l="-166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 dirty="0"/>
              <a:t>KT45</a:t>
            </a:r>
            <a:r>
              <a:rPr lang="en-US" i="1" baseline="30000" dirty="0"/>
              <a:t>n</a:t>
            </a:r>
            <a:r>
              <a:rPr lang="en-US" dirty="0"/>
              <a:t> syntax &amp; Semantics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/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⊤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⊥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¬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US" sz="18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blipFill>
                <a:blip r:embed="rId5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E5B859CB-FEEE-714B-ACE4-90B9E4767C4D}"/>
              </a:ext>
            </a:extLst>
          </p:cNvPr>
          <p:cNvCxnSpPr>
            <a:cxnSpLocks/>
            <a:stCxn id="67" idx="4"/>
            <a:endCxn id="45" idx="3"/>
          </p:cNvCxnSpPr>
          <p:nvPr/>
        </p:nvCxnSpPr>
        <p:spPr>
          <a:xfrm rot="5400000" flipH="1" flipV="1">
            <a:off x="9610382" y="4059082"/>
            <a:ext cx="424821" cy="3115798"/>
          </a:xfrm>
          <a:prstGeom prst="curvedConnector3">
            <a:avLst>
              <a:gd name="adj1" fmla="val -167097"/>
            </a:avLst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C8025C-5BB0-C641-8522-E729026BA127}"/>
              </a:ext>
            </a:extLst>
          </p:cNvPr>
          <p:cNvCxnSpPr>
            <a:cxnSpLocks/>
            <a:endCxn id="67" idx="6"/>
          </p:cNvCxnSpPr>
          <p:nvPr/>
        </p:nvCxnSpPr>
        <p:spPr>
          <a:xfrm flipH="1" flipV="1">
            <a:off x="8609667" y="5514598"/>
            <a:ext cx="991266" cy="49577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EFF72B-B85B-624A-9D90-0633B6C35B91}"/>
              </a:ext>
            </a:extLst>
          </p:cNvPr>
          <p:cNvSpPr txBox="1"/>
          <p:nvPr/>
        </p:nvSpPr>
        <p:spPr>
          <a:xfrm>
            <a:off x="9104198" y="2629181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C99868-233C-3649-B5B4-8A3D11A97744}"/>
              </a:ext>
            </a:extLst>
          </p:cNvPr>
          <p:cNvSpPr txBox="1"/>
          <p:nvPr/>
        </p:nvSpPr>
        <p:spPr>
          <a:xfrm>
            <a:off x="9303370" y="3728270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  <a:p>
            <a:endParaRPr lang="en-US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D727F4-42E9-A44D-91A4-1026B3C80F4B}"/>
              </a:ext>
            </a:extLst>
          </p:cNvPr>
          <p:cNvSpPr txBox="1"/>
          <p:nvPr/>
        </p:nvSpPr>
        <p:spPr>
          <a:xfrm>
            <a:off x="10562570" y="280385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  <a:p>
            <a:endParaRPr lang="en-US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F434A1-B4AC-D34F-9107-C9CB62F9F98E}"/>
              </a:ext>
            </a:extLst>
          </p:cNvPr>
          <p:cNvSpPr txBox="1"/>
          <p:nvPr/>
        </p:nvSpPr>
        <p:spPr>
          <a:xfrm>
            <a:off x="8760185" y="5122687"/>
            <a:ext cx="95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07379A-E5CD-8048-A545-7AAC4351F978}"/>
                  </a:ext>
                </a:extLst>
              </p:cNvPr>
              <p:cNvSpPr txBox="1"/>
              <p:nvPr/>
            </p:nvSpPr>
            <p:spPr>
              <a:xfrm>
                <a:off x="2999874" y="6235077"/>
                <a:ext cx="3769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/>
                      <m:t>⊩</m:t>
                    </m:r>
                  </m:oMath>
                </a14:m>
                <a:r>
                  <a:rPr lang="en-US" dirty="0"/>
                  <a:t> E</a:t>
                </a:r>
                <a:r>
                  <a:rPr lang="en-US" baseline="-25000" dirty="0"/>
                  <a:t>G</a:t>
                </a:r>
                <a:r>
                  <a:rPr lang="en-US" dirty="0"/>
                  <a:t> q  trivially true for G = {}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07379A-E5CD-8048-A545-7AAC4351F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874" y="6235077"/>
                <a:ext cx="3769893" cy="369332"/>
              </a:xfrm>
              <a:prstGeom prst="rect">
                <a:avLst/>
              </a:prstGeom>
              <a:blipFill>
                <a:blip r:embed="rId6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847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⊤,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/>
                      <m:t>⊮</m:t>
                    </m:r>
                  </m:oMath>
                </a14:m>
                <a:r>
                  <a:rPr lang="en-US" sz="2000" dirty="0"/>
                  <a:t>⊥,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a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 ∈ L(w),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¬𝜑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⊮ 𝜑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∧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and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∨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at least one of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or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="0" i="0" smtClean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whenever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K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E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Ki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C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000" dirty="0"/>
                  <a:t> 1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E</m:t>
                    </m:r>
                    <m:r>
                      <a:rPr lang="en-US" sz="2000" i="1" baseline="-25000">
                        <a:latin typeface="Cambria Math" panose="02040503050406030204" pitchFamily="18" charset="0"/>
                      </a:rPr>
                      <m:t>𝐺</m:t>
                    </m:r>
                    <m:r>
                      <m:rPr>
                        <m:nor/>
                      </m:rPr>
                      <a:rPr lang="en-US" sz="2000" baseline="30000"/>
                      <m:t>k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D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blipFill>
                <a:blip r:embed="rId4"/>
                <a:stretch>
                  <a:fillRect l="-166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 dirty="0"/>
              <a:t>KT45</a:t>
            </a:r>
            <a:r>
              <a:rPr lang="en-US" i="1" baseline="30000" dirty="0"/>
              <a:t>n</a:t>
            </a:r>
            <a:r>
              <a:rPr lang="en-US" dirty="0"/>
              <a:t> syntax &amp; Semantics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/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⊤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⊥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¬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US" sz="18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blipFill>
                <a:blip r:embed="rId5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E5B859CB-FEEE-714B-ACE4-90B9E4767C4D}"/>
              </a:ext>
            </a:extLst>
          </p:cNvPr>
          <p:cNvCxnSpPr>
            <a:cxnSpLocks/>
            <a:stCxn id="67" idx="4"/>
            <a:endCxn id="45" idx="3"/>
          </p:cNvCxnSpPr>
          <p:nvPr/>
        </p:nvCxnSpPr>
        <p:spPr>
          <a:xfrm rot="5400000" flipH="1" flipV="1">
            <a:off x="9610382" y="4059082"/>
            <a:ext cx="424821" cy="3115798"/>
          </a:xfrm>
          <a:prstGeom prst="curvedConnector3">
            <a:avLst>
              <a:gd name="adj1" fmla="val -167097"/>
            </a:avLst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C8025C-5BB0-C641-8522-E729026BA127}"/>
              </a:ext>
            </a:extLst>
          </p:cNvPr>
          <p:cNvCxnSpPr>
            <a:cxnSpLocks/>
            <a:endCxn id="67" idx="6"/>
          </p:cNvCxnSpPr>
          <p:nvPr/>
        </p:nvCxnSpPr>
        <p:spPr>
          <a:xfrm flipH="1" flipV="1">
            <a:off x="8609667" y="5514598"/>
            <a:ext cx="991266" cy="49577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EFF72B-B85B-624A-9D90-0633B6C35B91}"/>
              </a:ext>
            </a:extLst>
          </p:cNvPr>
          <p:cNvSpPr txBox="1"/>
          <p:nvPr/>
        </p:nvSpPr>
        <p:spPr>
          <a:xfrm>
            <a:off x="9104198" y="2629181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C99868-233C-3649-B5B4-8A3D11A97744}"/>
              </a:ext>
            </a:extLst>
          </p:cNvPr>
          <p:cNvSpPr txBox="1"/>
          <p:nvPr/>
        </p:nvSpPr>
        <p:spPr>
          <a:xfrm>
            <a:off x="9303370" y="3728270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  <a:p>
            <a:endParaRPr lang="en-US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D727F4-42E9-A44D-91A4-1026B3C80F4B}"/>
              </a:ext>
            </a:extLst>
          </p:cNvPr>
          <p:cNvSpPr txBox="1"/>
          <p:nvPr/>
        </p:nvSpPr>
        <p:spPr>
          <a:xfrm>
            <a:off x="10562570" y="280385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  <a:p>
            <a:endParaRPr lang="en-US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F434A1-B4AC-D34F-9107-C9CB62F9F98E}"/>
              </a:ext>
            </a:extLst>
          </p:cNvPr>
          <p:cNvSpPr txBox="1"/>
          <p:nvPr/>
        </p:nvSpPr>
        <p:spPr>
          <a:xfrm>
            <a:off x="8760185" y="5122687"/>
            <a:ext cx="95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07379A-E5CD-8048-A545-7AAC4351F978}"/>
                  </a:ext>
                </a:extLst>
              </p:cNvPr>
              <p:cNvSpPr txBox="1"/>
              <p:nvPr/>
            </p:nvSpPr>
            <p:spPr>
              <a:xfrm>
                <a:off x="2999874" y="6235077"/>
                <a:ext cx="3769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/>
                      <m:t>⊩</m:t>
                    </m:r>
                  </m:oMath>
                </a14:m>
                <a:r>
                  <a:rPr lang="en-US" dirty="0"/>
                  <a:t> E</a:t>
                </a:r>
                <a:r>
                  <a:rPr lang="en-US" baseline="-25000" dirty="0"/>
                  <a:t>G</a:t>
                </a:r>
                <a:r>
                  <a:rPr lang="en-US" dirty="0"/>
                  <a:t> q true for G = {1}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07379A-E5CD-8048-A545-7AAC4351F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874" y="6235077"/>
                <a:ext cx="3769893" cy="369332"/>
              </a:xfrm>
              <a:prstGeom prst="rect">
                <a:avLst/>
              </a:prstGeom>
              <a:blipFill>
                <a:blip r:embed="rId6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4565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⊤,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/>
                      <m:t>⊮</m:t>
                    </m:r>
                  </m:oMath>
                </a14:m>
                <a:r>
                  <a:rPr lang="en-US" sz="2000" dirty="0"/>
                  <a:t>⊥,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a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 ∈ L(w),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¬𝜑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⊮ 𝜑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∧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and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∨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at least one of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or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="0" i="0" smtClean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whenever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K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E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Ki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C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000" dirty="0"/>
                  <a:t> 1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E</m:t>
                    </m:r>
                    <m:r>
                      <a:rPr lang="en-US" sz="2000" i="1" baseline="-25000">
                        <a:latin typeface="Cambria Math" panose="02040503050406030204" pitchFamily="18" charset="0"/>
                      </a:rPr>
                      <m:t>𝐺</m:t>
                    </m:r>
                    <m:r>
                      <m:rPr>
                        <m:nor/>
                      </m:rPr>
                      <a:rPr lang="en-US" sz="2000" baseline="30000"/>
                      <m:t>k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D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blipFill>
                <a:blip r:embed="rId4"/>
                <a:stretch>
                  <a:fillRect l="-166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 dirty="0"/>
              <a:t>KT45</a:t>
            </a:r>
            <a:r>
              <a:rPr lang="en-US" i="1" baseline="30000" dirty="0"/>
              <a:t>n</a:t>
            </a:r>
            <a:r>
              <a:rPr lang="en-US" dirty="0"/>
              <a:t> syntax &amp; Semantics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/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⊤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⊥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¬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US" sz="18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blipFill>
                <a:blip r:embed="rId5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E5B859CB-FEEE-714B-ACE4-90B9E4767C4D}"/>
              </a:ext>
            </a:extLst>
          </p:cNvPr>
          <p:cNvCxnSpPr>
            <a:cxnSpLocks/>
            <a:stCxn id="67" idx="4"/>
            <a:endCxn id="45" idx="3"/>
          </p:cNvCxnSpPr>
          <p:nvPr/>
        </p:nvCxnSpPr>
        <p:spPr>
          <a:xfrm rot="5400000" flipH="1" flipV="1">
            <a:off x="9610382" y="4059082"/>
            <a:ext cx="424821" cy="3115798"/>
          </a:xfrm>
          <a:prstGeom prst="curvedConnector3">
            <a:avLst>
              <a:gd name="adj1" fmla="val -167097"/>
            </a:avLst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C8025C-5BB0-C641-8522-E729026BA127}"/>
              </a:ext>
            </a:extLst>
          </p:cNvPr>
          <p:cNvCxnSpPr>
            <a:cxnSpLocks/>
            <a:endCxn id="67" idx="6"/>
          </p:cNvCxnSpPr>
          <p:nvPr/>
        </p:nvCxnSpPr>
        <p:spPr>
          <a:xfrm flipH="1" flipV="1">
            <a:off x="8609667" y="5514598"/>
            <a:ext cx="991266" cy="49577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EFF72B-B85B-624A-9D90-0633B6C35B91}"/>
              </a:ext>
            </a:extLst>
          </p:cNvPr>
          <p:cNvSpPr txBox="1"/>
          <p:nvPr/>
        </p:nvSpPr>
        <p:spPr>
          <a:xfrm>
            <a:off x="9104198" y="2629181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C99868-233C-3649-B5B4-8A3D11A97744}"/>
              </a:ext>
            </a:extLst>
          </p:cNvPr>
          <p:cNvSpPr txBox="1"/>
          <p:nvPr/>
        </p:nvSpPr>
        <p:spPr>
          <a:xfrm>
            <a:off x="9303370" y="3728270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  <a:p>
            <a:endParaRPr lang="en-US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D727F4-42E9-A44D-91A4-1026B3C80F4B}"/>
              </a:ext>
            </a:extLst>
          </p:cNvPr>
          <p:cNvSpPr txBox="1"/>
          <p:nvPr/>
        </p:nvSpPr>
        <p:spPr>
          <a:xfrm>
            <a:off x="10562570" y="280385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F434A1-B4AC-D34F-9107-C9CB62F9F98E}"/>
              </a:ext>
            </a:extLst>
          </p:cNvPr>
          <p:cNvSpPr txBox="1"/>
          <p:nvPr/>
        </p:nvSpPr>
        <p:spPr>
          <a:xfrm>
            <a:off x="8760185" y="512268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6506B37-14BD-7941-8778-02A56E795C66}"/>
                  </a:ext>
                </a:extLst>
              </p:cNvPr>
              <p:cNvSpPr txBox="1"/>
              <p:nvPr/>
            </p:nvSpPr>
            <p:spPr>
              <a:xfrm>
                <a:off x="2999874" y="6235077"/>
                <a:ext cx="49202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what worlds </a:t>
                </a:r>
                <a:r>
                  <a:rPr lang="en-US" i="1" dirty="0"/>
                  <a:t>w 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/>
                      <m:t>⊩</m:t>
                    </m:r>
                  </m:oMath>
                </a14:m>
                <a:r>
                  <a:rPr lang="en-US" dirty="0"/>
                  <a:t> E</a:t>
                </a:r>
                <a:r>
                  <a:rPr lang="en-US" baseline="-25000" dirty="0"/>
                  <a:t>G</a:t>
                </a:r>
                <a:r>
                  <a:rPr lang="en-US" dirty="0"/>
                  <a:t> q true for G = {1, 2}?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6506B37-14BD-7941-8778-02A56E795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874" y="6235077"/>
                <a:ext cx="4920246" cy="369332"/>
              </a:xfrm>
              <a:prstGeom prst="rect">
                <a:avLst/>
              </a:prstGeom>
              <a:blipFill>
                <a:blip r:embed="rId6"/>
                <a:stretch>
                  <a:fillRect l="-1031"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63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⊤,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/>
                      <m:t>⊮</m:t>
                    </m:r>
                  </m:oMath>
                </a14:m>
                <a:r>
                  <a:rPr lang="en-US" sz="2000" dirty="0"/>
                  <a:t>⊥,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a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 ∈ L(w),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¬𝜑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⊮ 𝜑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∧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and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∨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at least one of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or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="0" i="0" smtClean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whenever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K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E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Ki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C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000" dirty="0"/>
                  <a:t> 1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E</m:t>
                    </m:r>
                    <m:r>
                      <a:rPr lang="en-US" sz="2000" i="1" baseline="-25000">
                        <a:latin typeface="Cambria Math" panose="02040503050406030204" pitchFamily="18" charset="0"/>
                      </a:rPr>
                      <m:t>𝐺</m:t>
                    </m:r>
                    <m:r>
                      <m:rPr>
                        <m:nor/>
                      </m:rPr>
                      <a:rPr lang="en-US" sz="2000" baseline="30000"/>
                      <m:t>k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D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blipFill>
                <a:blip r:embed="rId4"/>
                <a:stretch>
                  <a:fillRect l="-166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 dirty="0"/>
              <a:t>KT45</a:t>
            </a:r>
            <a:r>
              <a:rPr lang="en-US" i="1" baseline="30000" dirty="0"/>
              <a:t>n</a:t>
            </a:r>
            <a:r>
              <a:rPr lang="en-US" dirty="0"/>
              <a:t> syntax &amp; Semantics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/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⊤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⊥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¬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US" sz="18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blipFill>
                <a:blip r:embed="rId5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E5B859CB-FEEE-714B-ACE4-90B9E4767C4D}"/>
              </a:ext>
            </a:extLst>
          </p:cNvPr>
          <p:cNvCxnSpPr>
            <a:cxnSpLocks/>
            <a:stCxn id="67" idx="4"/>
            <a:endCxn id="45" idx="3"/>
          </p:cNvCxnSpPr>
          <p:nvPr/>
        </p:nvCxnSpPr>
        <p:spPr>
          <a:xfrm rot="5400000" flipH="1" flipV="1">
            <a:off x="9610382" y="4059082"/>
            <a:ext cx="424821" cy="3115798"/>
          </a:xfrm>
          <a:prstGeom prst="curvedConnector3">
            <a:avLst>
              <a:gd name="adj1" fmla="val -167097"/>
            </a:avLst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C8025C-5BB0-C641-8522-E729026BA127}"/>
              </a:ext>
            </a:extLst>
          </p:cNvPr>
          <p:cNvCxnSpPr>
            <a:cxnSpLocks/>
            <a:endCxn id="67" idx="6"/>
          </p:cNvCxnSpPr>
          <p:nvPr/>
        </p:nvCxnSpPr>
        <p:spPr>
          <a:xfrm flipH="1" flipV="1">
            <a:off x="8609667" y="5514598"/>
            <a:ext cx="991266" cy="49577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EFF72B-B85B-624A-9D90-0633B6C35B91}"/>
              </a:ext>
            </a:extLst>
          </p:cNvPr>
          <p:cNvSpPr txBox="1"/>
          <p:nvPr/>
        </p:nvSpPr>
        <p:spPr>
          <a:xfrm>
            <a:off x="9104198" y="2629181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C99868-233C-3649-B5B4-8A3D11A97744}"/>
              </a:ext>
            </a:extLst>
          </p:cNvPr>
          <p:cNvSpPr txBox="1"/>
          <p:nvPr/>
        </p:nvSpPr>
        <p:spPr>
          <a:xfrm>
            <a:off x="9303370" y="3728270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  <a:p>
            <a:endParaRPr lang="en-US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D727F4-42E9-A44D-91A4-1026B3C80F4B}"/>
              </a:ext>
            </a:extLst>
          </p:cNvPr>
          <p:cNvSpPr txBox="1"/>
          <p:nvPr/>
        </p:nvSpPr>
        <p:spPr>
          <a:xfrm>
            <a:off x="10562570" y="280385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F434A1-B4AC-D34F-9107-C9CB62F9F98E}"/>
              </a:ext>
            </a:extLst>
          </p:cNvPr>
          <p:cNvSpPr txBox="1"/>
          <p:nvPr/>
        </p:nvSpPr>
        <p:spPr>
          <a:xfrm>
            <a:off x="8760185" y="512268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6506B37-14BD-7941-8778-02A56E795C66}"/>
                  </a:ext>
                </a:extLst>
              </p:cNvPr>
              <p:cNvSpPr txBox="1"/>
              <p:nvPr/>
            </p:nvSpPr>
            <p:spPr>
              <a:xfrm>
                <a:off x="2999873" y="6235077"/>
                <a:ext cx="52650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what worlds </a:t>
                </a:r>
                <a:r>
                  <a:rPr lang="en-US" i="1" dirty="0"/>
                  <a:t>w 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/>
                      <m:t>⊩</m:t>
                    </m:r>
                  </m:oMath>
                </a14:m>
                <a:r>
                  <a:rPr lang="en-US" dirty="0"/>
                  <a:t> E</a:t>
                </a:r>
                <a:r>
                  <a:rPr lang="en-US" baseline="-25000" dirty="0"/>
                  <a:t>G </a:t>
                </a:r>
                <a:r>
                  <a:rPr lang="en-US" dirty="0"/>
                  <a:t>E</a:t>
                </a:r>
                <a:r>
                  <a:rPr lang="en-US" baseline="-25000" dirty="0"/>
                  <a:t>G</a:t>
                </a:r>
                <a:r>
                  <a:rPr lang="en-US" dirty="0"/>
                  <a:t> q true for G = {1, 2}?*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6506B37-14BD-7941-8778-02A56E795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873" y="6235077"/>
                <a:ext cx="5265019" cy="369332"/>
              </a:xfrm>
              <a:prstGeom prst="rect">
                <a:avLst/>
              </a:prstGeom>
              <a:blipFill>
                <a:blip r:embed="rId6"/>
                <a:stretch>
                  <a:fillRect l="-964"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7079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⊤,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/>
                      <m:t>⊮</m:t>
                    </m:r>
                  </m:oMath>
                </a14:m>
                <a:r>
                  <a:rPr lang="en-US" sz="2000" dirty="0"/>
                  <a:t>⊥,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a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 ∈ L(w),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¬𝜑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⊮ 𝜑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∧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and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∨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at least one of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or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="0" i="0" smtClean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whenever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K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E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Ki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C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000" dirty="0"/>
                  <a:t> 1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E</m:t>
                    </m:r>
                    <m:r>
                      <a:rPr lang="en-US" sz="2000" i="1" baseline="-25000">
                        <a:latin typeface="Cambria Math" panose="02040503050406030204" pitchFamily="18" charset="0"/>
                      </a:rPr>
                      <m:t>𝐺</m:t>
                    </m:r>
                    <m:r>
                      <m:rPr>
                        <m:nor/>
                      </m:rPr>
                      <a:rPr lang="en-US" sz="2000" baseline="30000"/>
                      <m:t>k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D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blipFill>
                <a:blip r:embed="rId4"/>
                <a:stretch>
                  <a:fillRect l="-166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 dirty="0"/>
              <a:t>KT45</a:t>
            </a:r>
            <a:r>
              <a:rPr lang="en-US" i="1" baseline="30000" dirty="0"/>
              <a:t>n</a:t>
            </a:r>
            <a:r>
              <a:rPr lang="en-US" dirty="0"/>
              <a:t> syntax &amp; Semantics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/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⊤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⊥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¬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US" sz="18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blipFill>
                <a:blip r:embed="rId5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E5B859CB-FEEE-714B-ACE4-90B9E4767C4D}"/>
              </a:ext>
            </a:extLst>
          </p:cNvPr>
          <p:cNvCxnSpPr>
            <a:cxnSpLocks/>
            <a:stCxn id="67" idx="4"/>
            <a:endCxn id="45" idx="3"/>
          </p:cNvCxnSpPr>
          <p:nvPr/>
        </p:nvCxnSpPr>
        <p:spPr>
          <a:xfrm rot="5400000" flipH="1" flipV="1">
            <a:off x="9610382" y="4059082"/>
            <a:ext cx="424821" cy="3115798"/>
          </a:xfrm>
          <a:prstGeom prst="curvedConnector3">
            <a:avLst>
              <a:gd name="adj1" fmla="val -167097"/>
            </a:avLst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C8025C-5BB0-C641-8522-E729026BA127}"/>
              </a:ext>
            </a:extLst>
          </p:cNvPr>
          <p:cNvCxnSpPr>
            <a:cxnSpLocks/>
            <a:endCxn id="67" idx="6"/>
          </p:cNvCxnSpPr>
          <p:nvPr/>
        </p:nvCxnSpPr>
        <p:spPr>
          <a:xfrm flipH="1" flipV="1">
            <a:off x="8609667" y="5514598"/>
            <a:ext cx="991266" cy="49577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BC99868-233C-3649-B5B4-8A3D11A97744}"/>
              </a:ext>
            </a:extLst>
          </p:cNvPr>
          <p:cNvSpPr txBox="1"/>
          <p:nvPr/>
        </p:nvSpPr>
        <p:spPr>
          <a:xfrm>
            <a:off x="9303370" y="3728270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  <a:p>
            <a:endParaRPr lang="en-US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D727F4-42E9-A44D-91A4-1026B3C80F4B}"/>
              </a:ext>
            </a:extLst>
          </p:cNvPr>
          <p:cNvSpPr txBox="1"/>
          <p:nvPr/>
        </p:nvSpPr>
        <p:spPr>
          <a:xfrm>
            <a:off x="10562570" y="280385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F434A1-B4AC-D34F-9107-C9CB62F9F98E}"/>
              </a:ext>
            </a:extLst>
          </p:cNvPr>
          <p:cNvSpPr txBox="1"/>
          <p:nvPr/>
        </p:nvSpPr>
        <p:spPr>
          <a:xfrm>
            <a:off x="8760185" y="512268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6506B37-14BD-7941-8778-02A56E795C66}"/>
                  </a:ext>
                </a:extLst>
              </p:cNvPr>
              <p:cNvSpPr txBox="1"/>
              <p:nvPr/>
            </p:nvSpPr>
            <p:spPr>
              <a:xfrm>
                <a:off x="2999873" y="6235077"/>
                <a:ext cx="52650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what worlds </a:t>
                </a:r>
                <a:r>
                  <a:rPr lang="en-US" i="1" dirty="0"/>
                  <a:t>w 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/>
                      <m:t>⊩</m:t>
                    </m:r>
                  </m:oMath>
                </a14:m>
                <a:r>
                  <a:rPr lang="en-US" dirty="0"/>
                  <a:t> E</a:t>
                </a:r>
                <a:r>
                  <a:rPr lang="en-US" baseline="-25000" dirty="0"/>
                  <a:t>G </a:t>
                </a:r>
                <a:r>
                  <a:rPr lang="en-US" dirty="0"/>
                  <a:t>E</a:t>
                </a:r>
                <a:r>
                  <a:rPr lang="en-US" baseline="-25000" dirty="0"/>
                  <a:t>G</a:t>
                </a:r>
                <a:r>
                  <a:rPr lang="en-US" dirty="0"/>
                  <a:t> q true for G = {1, 2}?*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6506B37-14BD-7941-8778-02A56E795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873" y="6235077"/>
                <a:ext cx="5265019" cy="369332"/>
              </a:xfrm>
              <a:prstGeom prst="rect">
                <a:avLst/>
              </a:prstGeom>
              <a:blipFill>
                <a:blip r:embed="rId6"/>
                <a:stretch>
                  <a:fillRect l="-964"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BFE4C309-87D4-2748-B8A4-0493F474143D}"/>
              </a:ext>
            </a:extLst>
          </p:cNvPr>
          <p:cNvSpPr txBox="1"/>
          <p:nvPr/>
        </p:nvSpPr>
        <p:spPr>
          <a:xfrm>
            <a:off x="8966418" y="261883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951764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17505-ACB2-0E43-8D21-F364A064B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Basic modal logic syntax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918741"/>
                <a:ext cx="11284196" cy="2473377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⊤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⊥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¬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☐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  <a:p>
                <a:pPr marL="9715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9715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9715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918741"/>
                <a:ext cx="11284196" cy="247337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10AB54B-D9B8-6845-9E1F-1EB58F16A449}"/>
              </a:ext>
            </a:extLst>
          </p:cNvPr>
          <p:cNvGraphicFramePr>
            <a:graphicFrameLocks noGrp="1"/>
          </p:cNvGraphicFramePr>
          <p:nvPr/>
        </p:nvGraphicFramePr>
        <p:xfrm>
          <a:off x="2460470" y="3741430"/>
          <a:ext cx="7271060" cy="13013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54212">
                  <a:extLst>
                    <a:ext uri="{9D8B030D-6E8A-4147-A177-3AD203B41FA5}">
                      <a16:colId xmlns:a16="http://schemas.microsoft.com/office/drawing/2014/main" val="286312351"/>
                    </a:ext>
                  </a:extLst>
                </a:gridCol>
                <a:gridCol w="1454212">
                  <a:extLst>
                    <a:ext uri="{9D8B030D-6E8A-4147-A177-3AD203B41FA5}">
                      <a16:colId xmlns:a16="http://schemas.microsoft.com/office/drawing/2014/main" val="2336980611"/>
                    </a:ext>
                  </a:extLst>
                </a:gridCol>
                <a:gridCol w="1454212">
                  <a:extLst>
                    <a:ext uri="{9D8B030D-6E8A-4147-A177-3AD203B41FA5}">
                      <a16:colId xmlns:a16="http://schemas.microsoft.com/office/drawing/2014/main" val="3016726513"/>
                    </a:ext>
                  </a:extLst>
                </a:gridCol>
                <a:gridCol w="1454212">
                  <a:extLst>
                    <a:ext uri="{9D8B030D-6E8A-4147-A177-3AD203B41FA5}">
                      <a16:colId xmlns:a16="http://schemas.microsoft.com/office/drawing/2014/main" val="4165644027"/>
                    </a:ext>
                  </a:extLst>
                </a:gridCol>
                <a:gridCol w="1454212">
                  <a:extLst>
                    <a:ext uri="{9D8B030D-6E8A-4147-A177-3AD203B41FA5}">
                      <a16:colId xmlns:a16="http://schemas.microsoft.com/office/drawing/2014/main" val="3667581682"/>
                    </a:ext>
                  </a:extLst>
                </a:gridCol>
              </a:tblGrid>
              <a:tr h="325632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¬</a:t>
                      </a:r>
                      <a:r>
                        <a:rPr lang="en-US" i="1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q </a:t>
                      </a:r>
                      <a:r>
                        <a:rPr lang="en-US" i="0" dirty="0"/>
                        <a:t>∧</a:t>
                      </a:r>
                      <a:r>
                        <a:rPr lang="en-US" i="1" dirty="0"/>
                        <a:t> 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 → 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 </a:t>
                      </a:r>
                      <a:r>
                        <a:rPr lang="en-US" dirty="0"/>
                        <a:t>∨ </a:t>
                      </a:r>
                      <a:r>
                        <a:rPr lang="en-US" i="1" dirty="0"/>
                        <a:t>q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054717"/>
                  </a:ext>
                </a:extLst>
              </a:tr>
              <a:tr h="3256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☐ </a:t>
                      </a:r>
                      <a:r>
                        <a:rPr lang="en-US" i="1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◇¬</a:t>
                      </a:r>
                      <a:r>
                        <a:rPr lang="en-US" i="1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☐(</a:t>
                      </a:r>
                      <a:r>
                        <a:rPr lang="en-US" i="1" dirty="0"/>
                        <a:t>q </a:t>
                      </a:r>
                      <a:r>
                        <a:rPr lang="en-US" i="0" dirty="0"/>
                        <a:t>∧</a:t>
                      </a:r>
                      <a:r>
                        <a:rPr lang="en-US" i="1" dirty="0"/>
                        <a:t> p</a:t>
                      </a:r>
                      <a:r>
                        <a:rPr lang="en-US" dirty="0"/>
                        <a:t>)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◇(</a:t>
                      </a:r>
                      <a:r>
                        <a:rPr lang="en-US" i="1" dirty="0"/>
                        <a:t>p → q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q</a:t>
                      </a:r>
                      <a:r>
                        <a:rPr lang="en-US" dirty="0"/>
                        <a:t> ∨ ☐ </a:t>
                      </a:r>
                      <a:r>
                        <a:rPr lang="en-US" i="1" dirty="0"/>
                        <a:t>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375649"/>
                  </a:ext>
                </a:extLst>
              </a:tr>
              <a:tr h="5698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☐ ☐ </a:t>
                      </a:r>
                      <a:r>
                        <a:rPr lang="en-US" i="1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¬◇</a:t>
                      </a:r>
                      <a:r>
                        <a:rPr lang="en-US" i="1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☐</a:t>
                      </a:r>
                      <a:r>
                        <a:rPr lang="en-US" i="1" dirty="0"/>
                        <a:t>q </a:t>
                      </a:r>
                      <a:r>
                        <a:rPr lang="en-US" i="0" dirty="0"/>
                        <a:t>∧</a:t>
                      </a:r>
                      <a:r>
                        <a:rPr lang="en-US" i="1" dirty="0"/>
                        <a:t> </a:t>
                      </a:r>
                      <a:r>
                        <a:rPr lang="en-US" dirty="0"/>
                        <a:t>◇</a:t>
                      </a:r>
                      <a:r>
                        <a:rPr lang="en-US" i="1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◇(</a:t>
                      </a:r>
                      <a:r>
                        <a:rPr lang="en-US" i="1" dirty="0"/>
                        <a:t>p → </a:t>
                      </a:r>
                      <a:r>
                        <a:rPr lang="en-US" dirty="0"/>
                        <a:t>☐</a:t>
                      </a:r>
                      <a:r>
                        <a:rPr lang="en-US" i="1" dirty="0"/>
                        <a:t>q</a:t>
                      </a:r>
                      <a:r>
                        <a:rPr lang="en-US" dirty="0"/>
                        <a:t>)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☐◇(</a:t>
                      </a:r>
                      <a:r>
                        <a:rPr lang="en-US" i="1" dirty="0"/>
                        <a:t>q</a:t>
                      </a:r>
                      <a:r>
                        <a:rPr lang="en-US" dirty="0"/>
                        <a:t> ∨ ☐ </a:t>
                      </a:r>
                      <a:r>
                        <a:rPr lang="en-US" i="1" dirty="0"/>
                        <a:t>p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153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5542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⊤,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/>
                      <m:t>⊮</m:t>
                    </m:r>
                  </m:oMath>
                </a14:m>
                <a:r>
                  <a:rPr lang="en-US" sz="2000" dirty="0"/>
                  <a:t>⊥,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a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 ∈ L(w),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¬𝜑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⊮ 𝜑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∧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and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∨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at least one of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or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="0" i="0" smtClean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whenever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K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E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Ki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C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000" dirty="0"/>
                  <a:t> 1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E</m:t>
                    </m:r>
                    <m:r>
                      <a:rPr lang="en-US" sz="2000" i="1" baseline="-25000">
                        <a:latin typeface="Cambria Math" panose="02040503050406030204" pitchFamily="18" charset="0"/>
                      </a:rPr>
                      <m:t>𝐺</m:t>
                    </m:r>
                    <m:r>
                      <m:rPr>
                        <m:nor/>
                      </m:rPr>
                      <a:rPr lang="en-US" sz="2000" baseline="30000"/>
                      <m:t>k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D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blipFill>
                <a:blip r:embed="rId4"/>
                <a:stretch>
                  <a:fillRect l="-166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 dirty="0"/>
              <a:t>KT45</a:t>
            </a:r>
            <a:r>
              <a:rPr lang="en-US" i="1" baseline="30000" dirty="0"/>
              <a:t>n</a:t>
            </a:r>
            <a:r>
              <a:rPr lang="en-US" dirty="0"/>
              <a:t> syntax &amp; Semantics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/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⊤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⊥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¬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US" sz="18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blipFill>
                <a:blip r:embed="rId5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E5B859CB-FEEE-714B-ACE4-90B9E4767C4D}"/>
              </a:ext>
            </a:extLst>
          </p:cNvPr>
          <p:cNvCxnSpPr>
            <a:cxnSpLocks/>
            <a:stCxn id="67" idx="4"/>
            <a:endCxn id="45" idx="3"/>
          </p:cNvCxnSpPr>
          <p:nvPr/>
        </p:nvCxnSpPr>
        <p:spPr>
          <a:xfrm rot="5400000" flipH="1" flipV="1">
            <a:off x="9610382" y="4059082"/>
            <a:ext cx="424821" cy="3115798"/>
          </a:xfrm>
          <a:prstGeom prst="curvedConnector3">
            <a:avLst>
              <a:gd name="adj1" fmla="val -167097"/>
            </a:avLst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C8025C-5BB0-C641-8522-E729026BA127}"/>
              </a:ext>
            </a:extLst>
          </p:cNvPr>
          <p:cNvCxnSpPr>
            <a:cxnSpLocks/>
            <a:endCxn id="67" idx="6"/>
          </p:cNvCxnSpPr>
          <p:nvPr/>
        </p:nvCxnSpPr>
        <p:spPr>
          <a:xfrm flipH="1" flipV="1">
            <a:off x="8609667" y="5514598"/>
            <a:ext cx="991266" cy="49577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BC99868-233C-3649-B5B4-8A3D11A97744}"/>
              </a:ext>
            </a:extLst>
          </p:cNvPr>
          <p:cNvSpPr txBox="1"/>
          <p:nvPr/>
        </p:nvSpPr>
        <p:spPr>
          <a:xfrm>
            <a:off x="9303370" y="3728270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  <a:p>
            <a:endParaRPr lang="en-US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D727F4-42E9-A44D-91A4-1026B3C80F4B}"/>
              </a:ext>
            </a:extLst>
          </p:cNvPr>
          <p:cNvSpPr txBox="1"/>
          <p:nvPr/>
        </p:nvSpPr>
        <p:spPr>
          <a:xfrm>
            <a:off x="10562570" y="280385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F434A1-B4AC-D34F-9107-C9CB62F9F98E}"/>
              </a:ext>
            </a:extLst>
          </p:cNvPr>
          <p:cNvSpPr txBox="1"/>
          <p:nvPr/>
        </p:nvSpPr>
        <p:spPr>
          <a:xfrm>
            <a:off x="8760185" y="512268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6506B37-14BD-7941-8778-02A56E795C66}"/>
                  </a:ext>
                </a:extLst>
              </p:cNvPr>
              <p:cNvSpPr txBox="1"/>
              <p:nvPr/>
            </p:nvSpPr>
            <p:spPr>
              <a:xfrm>
                <a:off x="2999873" y="6235077"/>
                <a:ext cx="56097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what worlds </a:t>
                </a:r>
                <a:r>
                  <a:rPr lang="en-US" i="1" dirty="0"/>
                  <a:t>w 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/>
                      <m:t>⊩</m:t>
                    </m:r>
                  </m:oMath>
                </a14:m>
                <a:r>
                  <a:rPr lang="en-US" dirty="0"/>
                  <a:t> E</a:t>
                </a:r>
                <a:r>
                  <a:rPr lang="en-US" baseline="-25000" dirty="0"/>
                  <a:t>G </a:t>
                </a:r>
                <a:r>
                  <a:rPr lang="en-US" dirty="0"/>
                  <a:t>E</a:t>
                </a:r>
                <a:r>
                  <a:rPr lang="en-US" baseline="-25000" dirty="0"/>
                  <a:t>G</a:t>
                </a:r>
                <a:r>
                  <a:rPr lang="en-US" dirty="0"/>
                  <a:t> E</a:t>
                </a:r>
                <a:r>
                  <a:rPr lang="en-US" baseline="-25000" dirty="0"/>
                  <a:t>G  </a:t>
                </a:r>
                <a:r>
                  <a:rPr lang="en-US" dirty="0"/>
                  <a:t>q true for G = {1, 2}?*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6506B37-14BD-7941-8778-02A56E795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873" y="6235077"/>
                <a:ext cx="5609794" cy="369332"/>
              </a:xfrm>
              <a:prstGeom prst="rect">
                <a:avLst/>
              </a:prstGeom>
              <a:blipFill>
                <a:blip r:embed="rId6"/>
                <a:stretch>
                  <a:fillRect l="-905"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9158C6DC-3B3E-F846-8412-3124A8C8FD38}"/>
              </a:ext>
            </a:extLst>
          </p:cNvPr>
          <p:cNvSpPr txBox="1"/>
          <p:nvPr/>
        </p:nvSpPr>
        <p:spPr>
          <a:xfrm>
            <a:off x="8966418" y="261883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8825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⊤,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/>
                      <m:t>⊮</m:t>
                    </m:r>
                  </m:oMath>
                </a14:m>
                <a:r>
                  <a:rPr lang="en-US" sz="2000" dirty="0"/>
                  <a:t>⊥,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a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 ∈ L(w),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¬𝜑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⊮ 𝜑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∧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and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∨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at least one of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or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="0" i="0" smtClean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whenever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K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E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Ki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C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000" dirty="0"/>
                  <a:t> 1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E</m:t>
                    </m:r>
                    <m:r>
                      <a:rPr lang="en-US" sz="2000" i="1" baseline="-25000">
                        <a:latin typeface="Cambria Math" panose="02040503050406030204" pitchFamily="18" charset="0"/>
                      </a:rPr>
                      <m:t>𝐺</m:t>
                    </m:r>
                    <m:r>
                      <m:rPr>
                        <m:nor/>
                      </m:rPr>
                      <a:rPr lang="en-US" sz="2000" baseline="30000"/>
                      <m:t>k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D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blipFill>
                <a:blip r:embed="rId4"/>
                <a:stretch>
                  <a:fillRect l="-166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 dirty="0"/>
              <a:t>KT45</a:t>
            </a:r>
            <a:r>
              <a:rPr lang="en-US" i="1" baseline="30000" dirty="0"/>
              <a:t>n</a:t>
            </a:r>
            <a:r>
              <a:rPr lang="en-US" dirty="0"/>
              <a:t> syntax &amp; Semantics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/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⊤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⊥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¬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US" sz="18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blipFill>
                <a:blip r:embed="rId5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E5B859CB-FEEE-714B-ACE4-90B9E4767C4D}"/>
              </a:ext>
            </a:extLst>
          </p:cNvPr>
          <p:cNvCxnSpPr>
            <a:cxnSpLocks/>
            <a:stCxn id="67" idx="4"/>
            <a:endCxn id="45" idx="3"/>
          </p:cNvCxnSpPr>
          <p:nvPr/>
        </p:nvCxnSpPr>
        <p:spPr>
          <a:xfrm rot="5400000" flipH="1" flipV="1">
            <a:off x="9610382" y="4059082"/>
            <a:ext cx="424821" cy="3115798"/>
          </a:xfrm>
          <a:prstGeom prst="curvedConnector3">
            <a:avLst>
              <a:gd name="adj1" fmla="val -167097"/>
            </a:avLst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C8025C-5BB0-C641-8522-E729026BA127}"/>
              </a:ext>
            </a:extLst>
          </p:cNvPr>
          <p:cNvCxnSpPr>
            <a:cxnSpLocks/>
            <a:endCxn id="67" idx="6"/>
          </p:cNvCxnSpPr>
          <p:nvPr/>
        </p:nvCxnSpPr>
        <p:spPr>
          <a:xfrm flipH="1" flipV="1">
            <a:off x="8609667" y="5514598"/>
            <a:ext cx="991266" cy="49577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BC99868-233C-3649-B5B4-8A3D11A97744}"/>
              </a:ext>
            </a:extLst>
          </p:cNvPr>
          <p:cNvSpPr txBox="1"/>
          <p:nvPr/>
        </p:nvSpPr>
        <p:spPr>
          <a:xfrm>
            <a:off x="9303370" y="3728270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  <a:p>
            <a:endParaRPr lang="en-US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D727F4-42E9-A44D-91A4-1026B3C80F4B}"/>
              </a:ext>
            </a:extLst>
          </p:cNvPr>
          <p:cNvSpPr txBox="1"/>
          <p:nvPr/>
        </p:nvSpPr>
        <p:spPr>
          <a:xfrm>
            <a:off x="10562570" y="280385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F434A1-B4AC-D34F-9107-C9CB62F9F98E}"/>
              </a:ext>
            </a:extLst>
          </p:cNvPr>
          <p:cNvSpPr txBox="1"/>
          <p:nvPr/>
        </p:nvSpPr>
        <p:spPr>
          <a:xfrm>
            <a:off x="8760185" y="512268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6506B37-14BD-7941-8778-02A56E795C66}"/>
                  </a:ext>
                </a:extLst>
              </p:cNvPr>
              <p:cNvSpPr txBox="1"/>
              <p:nvPr/>
            </p:nvSpPr>
            <p:spPr>
              <a:xfrm>
                <a:off x="2999873" y="6235077"/>
                <a:ext cx="52650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what worlds </a:t>
                </a:r>
                <a:r>
                  <a:rPr lang="en-US" i="1" dirty="0"/>
                  <a:t>w 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/>
                      <m:t>⊩</m:t>
                    </m:r>
                  </m:oMath>
                </a14:m>
                <a:r>
                  <a:rPr lang="en-US" dirty="0"/>
                  <a:t> C</a:t>
                </a:r>
                <a:r>
                  <a:rPr lang="en-US" baseline="-25000" dirty="0"/>
                  <a:t>G</a:t>
                </a:r>
                <a:r>
                  <a:rPr lang="en-US" dirty="0"/>
                  <a:t> q true for G = {1, 2}?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6506B37-14BD-7941-8778-02A56E795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873" y="6235077"/>
                <a:ext cx="5265019" cy="369332"/>
              </a:xfrm>
              <a:prstGeom prst="rect">
                <a:avLst/>
              </a:prstGeom>
              <a:blipFill>
                <a:blip r:embed="rId6"/>
                <a:stretch>
                  <a:fillRect l="-964"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FC721E90-D402-0B44-BE9B-13B0F54DC70C}"/>
              </a:ext>
            </a:extLst>
          </p:cNvPr>
          <p:cNvSpPr txBox="1"/>
          <p:nvPr/>
        </p:nvSpPr>
        <p:spPr>
          <a:xfrm>
            <a:off x="8940410" y="266581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445919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⊤,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/>
                      <m:t>⊮</m:t>
                    </m:r>
                  </m:oMath>
                </a14:m>
                <a:r>
                  <a:rPr lang="en-US" sz="2000" dirty="0"/>
                  <a:t>⊥,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a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 ∈ L(w),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¬𝜑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⊮ 𝜑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∧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and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∨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at least one of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or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="0" i="0" smtClean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whenever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K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E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Ki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C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000" dirty="0"/>
                  <a:t> 1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E</m:t>
                    </m:r>
                    <m:r>
                      <a:rPr lang="en-US" sz="2000" i="1" baseline="-25000">
                        <a:latin typeface="Cambria Math" panose="02040503050406030204" pitchFamily="18" charset="0"/>
                      </a:rPr>
                      <m:t>𝐺</m:t>
                    </m:r>
                    <m:r>
                      <m:rPr>
                        <m:nor/>
                      </m:rPr>
                      <a:rPr lang="en-US" sz="2000" baseline="30000"/>
                      <m:t>k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D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blipFill>
                <a:blip r:embed="rId4"/>
                <a:stretch>
                  <a:fillRect l="-166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 dirty="0"/>
              <a:t>KT45</a:t>
            </a:r>
            <a:r>
              <a:rPr lang="en-US" i="1" baseline="30000" dirty="0"/>
              <a:t>n</a:t>
            </a:r>
            <a:r>
              <a:rPr lang="en-US" dirty="0"/>
              <a:t> syntax &amp; Semantics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/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⊤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⊥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¬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US" sz="18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170" y="802554"/>
                <a:ext cx="6721830" cy="646331"/>
              </a:xfrm>
              <a:prstGeom prst="rect">
                <a:avLst/>
              </a:prstGeom>
              <a:blipFill>
                <a:blip r:embed="rId5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E5B859CB-FEEE-714B-ACE4-90B9E4767C4D}"/>
              </a:ext>
            </a:extLst>
          </p:cNvPr>
          <p:cNvCxnSpPr>
            <a:cxnSpLocks/>
            <a:stCxn id="67" idx="4"/>
            <a:endCxn id="45" idx="3"/>
          </p:cNvCxnSpPr>
          <p:nvPr/>
        </p:nvCxnSpPr>
        <p:spPr>
          <a:xfrm rot="5400000" flipH="1" flipV="1">
            <a:off x="9610382" y="4059082"/>
            <a:ext cx="424821" cy="3115798"/>
          </a:xfrm>
          <a:prstGeom prst="curvedConnector3">
            <a:avLst>
              <a:gd name="adj1" fmla="val -167097"/>
            </a:avLst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C8025C-5BB0-C641-8522-E729026BA127}"/>
              </a:ext>
            </a:extLst>
          </p:cNvPr>
          <p:cNvCxnSpPr>
            <a:cxnSpLocks/>
            <a:endCxn id="67" idx="6"/>
          </p:cNvCxnSpPr>
          <p:nvPr/>
        </p:nvCxnSpPr>
        <p:spPr>
          <a:xfrm flipH="1" flipV="1">
            <a:off x="8609667" y="5514598"/>
            <a:ext cx="991266" cy="49577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BC99868-233C-3649-B5B4-8A3D11A97744}"/>
              </a:ext>
            </a:extLst>
          </p:cNvPr>
          <p:cNvSpPr txBox="1"/>
          <p:nvPr/>
        </p:nvSpPr>
        <p:spPr>
          <a:xfrm>
            <a:off x="9303370" y="3728270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  <a:p>
            <a:endParaRPr lang="en-US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D727F4-42E9-A44D-91A4-1026B3C80F4B}"/>
              </a:ext>
            </a:extLst>
          </p:cNvPr>
          <p:cNvSpPr txBox="1"/>
          <p:nvPr/>
        </p:nvSpPr>
        <p:spPr>
          <a:xfrm>
            <a:off x="10562570" y="280385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F434A1-B4AC-D34F-9107-C9CB62F9F98E}"/>
              </a:ext>
            </a:extLst>
          </p:cNvPr>
          <p:cNvSpPr txBox="1"/>
          <p:nvPr/>
        </p:nvSpPr>
        <p:spPr>
          <a:xfrm>
            <a:off x="8760185" y="512268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6506B37-14BD-7941-8778-02A56E795C66}"/>
                  </a:ext>
                </a:extLst>
              </p:cNvPr>
              <p:cNvSpPr txBox="1"/>
              <p:nvPr/>
            </p:nvSpPr>
            <p:spPr>
              <a:xfrm>
                <a:off x="2999873" y="6235077"/>
                <a:ext cx="52650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what worlds </a:t>
                </a:r>
                <a:r>
                  <a:rPr lang="en-US" i="1" dirty="0"/>
                  <a:t>w 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/>
                      <m:t>⊩</m:t>
                    </m:r>
                  </m:oMath>
                </a14:m>
                <a:r>
                  <a:rPr lang="en-US" dirty="0"/>
                  <a:t> D</a:t>
                </a:r>
                <a:r>
                  <a:rPr lang="en-US" baseline="-25000" dirty="0"/>
                  <a:t>G</a:t>
                </a:r>
                <a:r>
                  <a:rPr lang="en-US" dirty="0"/>
                  <a:t> q true for G = {1, 2}?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6506B37-14BD-7941-8778-02A56E795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873" y="6235077"/>
                <a:ext cx="5265019" cy="369332"/>
              </a:xfrm>
              <a:prstGeom prst="rect">
                <a:avLst/>
              </a:prstGeom>
              <a:blipFill>
                <a:blip r:embed="rId6"/>
                <a:stretch>
                  <a:fillRect l="-964"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2A532C61-E726-4445-AE98-236FB507B3BB}"/>
              </a:ext>
            </a:extLst>
          </p:cNvPr>
          <p:cNvSpPr txBox="1"/>
          <p:nvPr/>
        </p:nvSpPr>
        <p:spPr>
          <a:xfrm>
            <a:off x="8940410" y="266581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84677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17697-7EC4-8B46-ABD6-47ED0B43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Monotonic logics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BC7093-5F34-4448-B49C-D2E25CCD3A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Monotonicity in modal logic: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9715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Things don’t become false in the reachable worlds</a:t>
                </a:r>
              </a:p>
              <a:p>
                <a:pPr marL="9715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We’ve seen this before</a:t>
                </a:r>
              </a:p>
              <a:p>
                <a:pPr marL="9715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9715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BC7093-5F34-4448-B49C-D2E25CCD3A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6288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17697-7EC4-8B46-ABD6-47ED0B43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C7093-5F34-4448-B49C-D2E25CCD3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376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E4FE85-0978-7342-B2F7-40BC3B00A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20397318">
            <a:off x="1609325" y="634066"/>
            <a:ext cx="4777716" cy="60990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313131-C51F-C945-9041-44BC3552B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45362">
            <a:off x="5293327" y="465220"/>
            <a:ext cx="6385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42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8FC0B-1FDB-204A-BF55-C7E1BAB2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CGMs vs. </a:t>
            </a:r>
            <a:r>
              <a:rPr lang="en-US" dirty="0" err="1"/>
              <a:t>Kripke</a:t>
            </a:r>
            <a:r>
              <a:rPr lang="en-US" dirty="0"/>
              <a:t> structures</a:t>
            </a:r>
          </a:p>
        </p:txBody>
      </p:sp>
    </p:spTree>
    <p:extLst>
      <p:ext uri="{BB962C8B-B14F-4D97-AF65-F5344CB8AC3E}">
        <p14:creationId xmlns:p14="http://schemas.microsoft.com/office/powerpoint/2010/main" val="2573841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17505-ACB2-0E43-8D21-F364A064B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Basic modal logic syntax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918741"/>
                <a:ext cx="11284196" cy="2473377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⊤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⊥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¬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☐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  <a:p>
                <a:pPr marL="9715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9715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9715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918741"/>
                <a:ext cx="11284196" cy="247337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10AB54B-D9B8-6845-9E1F-1EB58F16A4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089340"/>
              </p:ext>
            </p:extLst>
          </p:nvPr>
        </p:nvGraphicFramePr>
        <p:xfrm>
          <a:off x="2460470" y="3741430"/>
          <a:ext cx="7271060" cy="13013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54212">
                  <a:extLst>
                    <a:ext uri="{9D8B030D-6E8A-4147-A177-3AD203B41FA5}">
                      <a16:colId xmlns:a16="http://schemas.microsoft.com/office/drawing/2014/main" val="286312351"/>
                    </a:ext>
                  </a:extLst>
                </a:gridCol>
                <a:gridCol w="1454212">
                  <a:extLst>
                    <a:ext uri="{9D8B030D-6E8A-4147-A177-3AD203B41FA5}">
                      <a16:colId xmlns:a16="http://schemas.microsoft.com/office/drawing/2014/main" val="2336980611"/>
                    </a:ext>
                  </a:extLst>
                </a:gridCol>
                <a:gridCol w="1454212">
                  <a:extLst>
                    <a:ext uri="{9D8B030D-6E8A-4147-A177-3AD203B41FA5}">
                      <a16:colId xmlns:a16="http://schemas.microsoft.com/office/drawing/2014/main" val="3016726513"/>
                    </a:ext>
                  </a:extLst>
                </a:gridCol>
                <a:gridCol w="1454212">
                  <a:extLst>
                    <a:ext uri="{9D8B030D-6E8A-4147-A177-3AD203B41FA5}">
                      <a16:colId xmlns:a16="http://schemas.microsoft.com/office/drawing/2014/main" val="4165644027"/>
                    </a:ext>
                  </a:extLst>
                </a:gridCol>
                <a:gridCol w="1454212">
                  <a:extLst>
                    <a:ext uri="{9D8B030D-6E8A-4147-A177-3AD203B41FA5}">
                      <a16:colId xmlns:a16="http://schemas.microsoft.com/office/drawing/2014/main" val="3667581682"/>
                    </a:ext>
                  </a:extLst>
                </a:gridCol>
              </a:tblGrid>
              <a:tr h="325632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¬</a:t>
                      </a:r>
                      <a:r>
                        <a:rPr lang="en-US" i="1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q </a:t>
                      </a:r>
                      <a:r>
                        <a:rPr lang="en-US" i="0" dirty="0"/>
                        <a:t>∧</a:t>
                      </a:r>
                      <a:r>
                        <a:rPr lang="en-US" i="1" dirty="0"/>
                        <a:t> 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 → 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 </a:t>
                      </a:r>
                      <a:r>
                        <a:rPr lang="en-US" dirty="0"/>
                        <a:t>∨ </a:t>
                      </a:r>
                      <a:r>
                        <a:rPr lang="en-US" i="1" dirty="0"/>
                        <a:t>q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054717"/>
                  </a:ext>
                </a:extLst>
              </a:tr>
              <a:tr h="3256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☐ </a:t>
                      </a:r>
                      <a:r>
                        <a:rPr lang="en-US" i="1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◇¬</a:t>
                      </a:r>
                      <a:r>
                        <a:rPr lang="en-US" i="1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☐(</a:t>
                      </a:r>
                      <a:r>
                        <a:rPr lang="en-US" i="1" dirty="0"/>
                        <a:t>q </a:t>
                      </a:r>
                      <a:r>
                        <a:rPr lang="en-US" i="0" dirty="0"/>
                        <a:t>∧</a:t>
                      </a:r>
                      <a:r>
                        <a:rPr lang="en-US" i="1" dirty="0"/>
                        <a:t> p</a:t>
                      </a:r>
                      <a:r>
                        <a:rPr lang="en-US" dirty="0"/>
                        <a:t>)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◇(</a:t>
                      </a:r>
                      <a:r>
                        <a:rPr lang="en-US" i="1" dirty="0"/>
                        <a:t>p → q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q</a:t>
                      </a:r>
                      <a:r>
                        <a:rPr lang="en-US" dirty="0"/>
                        <a:t> ∨ ☐ </a:t>
                      </a:r>
                      <a:r>
                        <a:rPr lang="en-US" i="1" dirty="0"/>
                        <a:t>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375649"/>
                  </a:ext>
                </a:extLst>
              </a:tr>
              <a:tr h="5698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☐ ☐ </a:t>
                      </a:r>
                      <a:r>
                        <a:rPr lang="en-US" i="1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¬◇</a:t>
                      </a:r>
                      <a:r>
                        <a:rPr lang="en-US" i="1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☐</a:t>
                      </a:r>
                      <a:r>
                        <a:rPr lang="en-US" i="1" dirty="0"/>
                        <a:t>q </a:t>
                      </a:r>
                      <a:r>
                        <a:rPr lang="en-US" i="0" dirty="0"/>
                        <a:t>∧</a:t>
                      </a:r>
                      <a:r>
                        <a:rPr lang="en-US" i="1" dirty="0"/>
                        <a:t> </a:t>
                      </a:r>
                      <a:r>
                        <a:rPr lang="en-US" dirty="0"/>
                        <a:t>◇</a:t>
                      </a:r>
                      <a:r>
                        <a:rPr lang="en-US" i="1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◇(</a:t>
                      </a:r>
                      <a:r>
                        <a:rPr lang="en-US" i="1" dirty="0"/>
                        <a:t>p → </a:t>
                      </a:r>
                      <a:r>
                        <a:rPr lang="en-US" dirty="0"/>
                        <a:t>☐</a:t>
                      </a:r>
                      <a:r>
                        <a:rPr lang="en-US" i="1" dirty="0"/>
                        <a:t>q</a:t>
                      </a:r>
                      <a:r>
                        <a:rPr lang="en-US" dirty="0"/>
                        <a:t>)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☐◇(</a:t>
                      </a:r>
                      <a:r>
                        <a:rPr lang="en-US" i="1" dirty="0"/>
                        <a:t>q</a:t>
                      </a:r>
                      <a:r>
                        <a:rPr lang="en-US" dirty="0"/>
                        <a:t> ∨ ☐ </a:t>
                      </a:r>
                      <a:r>
                        <a:rPr lang="en-US" i="1" dirty="0"/>
                        <a:t>p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15383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8AA90FA-D343-B741-AA57-CD0CD776D45E}"/>
              </a:ext>
            </a:extLst>
          </p:cNvPr>
          <p:cNvSpPr/>
          <p:nvPr/>
        </p:nvSpPr>
        <p:spPr>
          <a:xfrm>
            <a:off x="2679033" y="1957137"/>
            <a:ext cx="5678904" cy="75397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DF5C5F-3B96-0640-820D-CC6C57A22877}"/>
              </a:ext>
            </a:extLst>
          </p:cNvPr>
          <p:cNvSpPr/>
          <p:nvPr/>
        </p:nvSpPr>
        <p:spPr>
          <a:xfrm>
            <a:off x="2460470" y="3709346"/>
            <a:ext cx="7271060" cy="40545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8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17505-ACB2-0E43-8D21-F364A064B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Basic modal logic syntax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918741"/>
                <a:ext cx="11284196" cy="2473377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⊤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⊥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¬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☐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  <a:p>
                <a:pPr marL="9715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9715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9715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918741"/>
                <a:ext cx="11284196" cy="247337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10AB54B-D9B8-6845-9E1F-1EB58F16A449}"/>
              </a:ext>
            </a:extLst>
          </p:cNvPr>
          <p:cNvGraphicFramePr>
            <a:graphicFrameLocks noGrp="1"/>
          </p:cNvGraphicFramePr>
          <p:nvPr/>
        </p:nvGraphicFramePr>
        <p:xfrm>
          <a:off x="2460470" y="3741430"/>
          <a:ext cx="7271060" cy="13013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54212">
                  <a:extLst>
                    <a:ext uri="{9D8B030D-6E8A-4147-A177-3AD203B41FA5}">
                      <a16:colId xmlns:a16="http://schemas.microsoft.com/office/drawing/2014/main" val="286312351"/>
                    </a:ext>
                  </a:extLst>
                </a:gridCol>
                <a:gridCol w="1454212">
                  <a:extLst>
                    <a:ext uri="{9D8B030D-6E8A-4147-A177-3AD203B41FA5}">
                      <a16:colId xmlns:a16="http://schemas.microsoft.com/office/drawing/2014/main" val="2336980611"/>
                    </a:ext>
                  </a:extLst>
                </a:gridCol>
                <a:gridCol w="1454212">
                  <a:extLst>
                    <a:ext uri="{9D8B030D-6E8A-4147-A177-3AD203B41FA5}">
                      <a16:colId xmlns:a16="http://schemas.microsoft.com/office/drawing/2014/main" val="3016726513"/>
                    </a:ext>
                  </a:extLst>
                </a:gridCol>
                <a:gridCol w="1454212">
                  <a:extLst>
                    <a:ext uri="{9D8B030D-6E8A-4147-A177-3AD203B41FA5}">
                      <a16:colId xmlns:a16="http://schemas.microsoft.com/office/drawing/2014/main" val="4165644027"/>
                    </a:ext>
                  </a:extLst>
                </a:gridCol>
                <a:gridCol w="1454212">
                  <a:extLst>
                    <a:ext uri="{9D8B030D-6E8A-4147-A177-3AD203B41FA5}">
                      <a16:colId xmlns:a16="http://schemas.microsoft.com/office/drawing/2014/main" val="3667581682"/>
                    </a:ext>
                  </a:extLst>
                </a:gridCol>
              </a:tblGrid>
              <a:tr h="325632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¬</a:t>
                      </a:r>
                      <a:r>
                        <a:rPr lang="en-US" i="1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q </a:t>
                      </a:r>
                      <a:r>
                        <a:rPr lang="en-US" i="0" dirty="0"/>
                        <a:t>∧</a:t>
                      </a:r>
                      <a:r>
                        <a:rPr lang="en-US" i="1" dirty="0"/>
                        <a:t> 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 → 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 </a:t>
                      </a:r>
                      <a:r>
                        <a:rPr lang="en-US" dirty="0"/>
                        <a:t>∨ </a:t>
                      </a:r>
                      <a:r>
                        <a:rPr lang="en-US" i="1" dirty="0"/>
                        <a:t>q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054717"/>
                  </a:ext>
                </a:extLst>
              </a:tr>
              <a:tr h="3256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☐ </a:t>
                      </a:r>
                      <a:r>
                        <a:rPr lang="en-US" i="1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◇¬</a:t>
                      </a:r>
                      <a:r>
                        <a:rPr lang="en-US" i="1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☐(</a:t>
                      </a:r>
                      <a:r>
                        <a:rPr lang="en-US" i="1" dirty="0"/>
                        <a:t>q </a:t>
                      </a:r>
                      <a:r>
                        <a:rPr lang="en-US" i="0" dirty="0"/>
                        <a:t>∧</a:t>
                      </a:r>
                      <a:r>
                        <a:rPr lang="en-US" i="1" dirty="0"/>
                        <a:t> p</a:t>
                      </a:r>
                      <a:r>
                        <a:rPr lang="en-US" dirty="0"/>
                        <a:t>)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◇(</a:t>
                      </a:r>
                      <a:r>
                        <a:rPr lang="en-US" i="1" dirty="0"/>
                        <a:t>p → q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q</a:t>
                      </a:r>
                      <a:r>
                        <a:rPr lang="en-US" dirty="0"/>
                        <a:t> ∨ ☐ </a:t>
                      </a:r>
                      <a:r>
                        <a:rPr lang="en-US" i="1" dirty="0"/>
                        <a:t>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375649"/>
                  </a:ext>
                </a:extLst>
              </a:tr>
              <a:tr h="5698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☐ ☐ </a:t>
                      </a:r>
                      <a:r>
                        <a:rPr lang="en-US" i="1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¬◇</a:t>
                      </a:r>
                      <a:r>
                        <a:rPr lang="en-US" i="1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☐</a:t>
                      </a:r>
                      <a:r>
                        <a:rPr lang="en-US" i="1" dirty="0"/>
                        <a:t>q </a:t>
                      </a:r>
                      <a:r>
                        <a:rPr lang="en-US" i="0" dirty="0"/>
                        <a:t>∧</a:t>
                      </a:r>
                      <a:r>
                        <a:rPr lang="en-US" i="1" dirty="0"/>
                        <a:t> </a:t>
                      </a:r>
                      <a:r>
                        <a:rPr lang="en-US" dirty="0"/>
                        <a:t>◇</a:t>
                      </a:r>
                      <a:r>
                        <a:rPr lang="en-US" i="1" dirty="0"/>
                        <a:t>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◇(</a:t>
                      </a:r>
                      <a:r>
                        <a:rPr lang="en-US" i="1" dirty="0"/>
                        <a:t>p → </a:t>
                      </a:r>
                      <a:r>
                        <a:rPr lang="en-US" dirty="0"/>
                        <a:t>☐</a:t>
                      </a:r>
                      <a:r>
                        <a:rPr lang="en-US" i="1" dirty="0"/>
                        <a:t>q</a:t>
                      </a:r>
                      <a:r>
                        <a:rPr lang="en-US" dirty="0"/>
                        <a:t>)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☐◇(</a:t>
                      </a:r>
                      <a:r>
                        <a:rPr lang="en-US" i="1" dirty="0"/>
                        <a:t>q</a:t>
                      </a:r>
                      <a:r>
                        <a:rPr lang="en-US" dirty="0"/>
                        <a:t> ∨ ☐ </a:t>
                      </a:r>
                      <a:r>
                        <a:rPr lang="en-US" i="1" dirty="0"/>
                        <a:t>p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15383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8AA90FA-D343-B741-AA57-CD0CD776D45E}"/>
              </a:ext>
            </a:extLst>
          </p:cNvPr>
          <p:cNvSpPr/>
          <p:nvPr/>
        </p:nvSpPr>
        <p:spPr>
          <a:xfrm>
            <a:off x="8341895" y="1957137"/>
            <a:ext cx="1427747" cy="75397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DF5C5F-3B96-0640-820D-CC6C57A22877}"/>
              </a:ext>
            </a:extLst>
          </p:cNvPr>
          <p:cNvSpPr/>
          <p:nvPr/>
        </p:nvSpPr>
        <p:spPr>
          <a:xfrm>
            <a:off x="2460470" y="4094354"/>
            <a:ext cx="7271060" cy="948451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44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17505-ACB2-0E43-8D21-F364A064B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Basic modal logic semantics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918741"/>
                <a:ext cx="7287608" cy="410779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400" dirty="0"/>
                  <a:t>Model structure: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W: set of “worlds” (nodes in a graph),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R: binary “accessibility relation” on W (edges in a graph),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L: “labeling function” from each world to a subset of atoms,</a:t>
                </a:r>
              </a:p>
              <a:p>
                <a:r>
                  <a:rPr lang="en-US" sz="2400" dirty="0"/>
                  <a:t>Where the set of atoms is the set of propositions.</a:t>
                </a:r>
              </a:p>
              <a:p>
                <a:pPr marL="9715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9715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9715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918741"/>
                <a:ext cx="7287608" cy="4107790"/>
              </a:xfrm>
              <a:blipFill>
                <a:blip r:embed="rId2"/>
                <a:stretch>
                  <a:fillRect l="-1220" r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3FB3BF2-475D-CB48-8BF1-11F3196245E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6527CC-4FD5-4B47-81DA-40FD2D684893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9CAB15B-4757-0B49-A1BD-A379079C8896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AE487B-7EBB-F748-B5C8-A419C36BCE47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2F2E4D-0645-854D-BA92-F80AA3D2B934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A651EC-0596-D04F-BF83-6B6BDD11F748}"/>
              </a:ext>
            </a:extLst>
          </p:cNvPr>
          <p:cNvCxnSpPr>
            <a:cxnSpLocks/>
            <a:stCxn id="7" idx="7"/>
            <a:endCxn id="6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58A46D-EBF4-D64F-8269-C6E25904BDA5}"/>
              </a:ext>
            </a:extLst>
          </p:cNvPr>
          <p:cNvCxnSpPr>
            <a:cxnSpLocks/>
            <a:stCxn id="8" idx="1"/>
            <a:endCxn id="6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D552A1-5CB4-8640-8725-C3EBCA10FC2A}"/>
              </a:ext>
            </a:extLst>
          </p:cNvPr>
          <p:cNvCxnSpPr>
            <a:cxnSpLocks/>
            <a:stCxn id="6" idx="5"/>
            <a:endCxn id="8" idx="0"/>
          </p:cNvCxnSpPr>
          <p:nvPr/>
        </p:nvCxnSpPr>
        <p:spPr>
          <a:xfrm>
            <a:off x="10498377" y="2815891"/>
            <a:ext cx="100982" cy="597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3B4F5D-BEDE-BA43-9887-BC8612335F5E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6B1659E-64DD-1242-9D7C-528006158A2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8492643" y="5267750"/>
            <a:ext cx="1173376" cy="2425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04A127-8468-D741-BBD6-20EB30B93F07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8492643" y="5712935"/>
            <a:ext cx="1173376" cy="2425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43B1CC-1D96-9940-915D-2B9822115945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9506246C-82FF-564F-9708-94840103CA84}"/>
              </a:ext>
            </a:extLst>
          </p:cNvPr>
          <p:cNvCxnSpPr>
            <a:stCxn id="6" idx="1"/>
            <a:endCxn id="6" idx="2"/>
          </p:cNvCxnSpPr>
          <p:nvPr/>
        </p:nvCxnSpPr>
        <p:spPr>
          <a:xfrm rot="16200000" flipH="1" flipV="1">
            <a:off x="9849006" y="2431511"/>
            <a:ext cx="222593" cy="100982"/>
          </a:xfrm>
          <a:prstGeom prst="curvedConnector4">
            <a:avLst>
              <a:gd name="adj1" fmla="val -144120"/>
              <a:gd name="adj2" fmla="val 326377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DFA8E7E-5E86-8F45-9854-D34EB29CDEE7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4134A2-95C6-C848-BA4C-60BA7C788F6D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8BDDAF-69F5-1B41-AFC9-3BA5FD4AB0CD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965D60-429C-3841-A6BE-830CF35B6E89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44084E-7437-7640-BAE5-04939A4DE59E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7B2D23-BA6C-724F-802D-64D4BE6AA02E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461D02-1A7C-E54E-8576-CE9400AE7AEA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46588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17505-ACB2-0E43-8D21-F364A064B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modal logic: Semantics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918741"/>
                <a:ext cx="7461566" cy="410779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⊤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/>
                      <m:t>⊮</m:t>
                    </m:r>
                  </m:oMath>
                </a14:m>
                <a:r>
                  <a:rPr lang="en-US" sz="2000" dirty="0"/>
                  <a:t>⊥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a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 ∈ L(w)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¬𝜑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⊮ 𝜑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∧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and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∨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at least one of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or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="0" i="0" smtClean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whenever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☐𝜑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(R(w,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◇𝜑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∃ w’ ∈ W (R(w, w’) ∧ 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b="0" i="0" dirty="0" smtClean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918741"/>
                <a:ext cx="7461566" cy="4107790"/>
              </a:xfrm>
              <a:blipFill>
                <a:blip r:embed="rId3"/>
                <a:stretch>
                  <a:fillRect t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CC88643-6919-C542-B12F-F302B4980AED}"/>
              </a:ext>
            </a:extLst>
          </p:cNvPr>
          <p:cNvCxnSpPr>
            <a:cxnSpLocks/>
            <a:stCxn id="41" idx="5"/>
            <a:endCxn id="43" idx="0"/>
          </p:cNvCxnSpPr>
          <p:nvPr/>
        </p:nvCxnSpPr>
        <p:spPr>
          <a:xfrm>
            <a:off x="10498377" y="2815891"/>
            <a:ext cx="100982" cy="597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D8BAA31-1FBC-034C-86C6-532E73575DE6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8492643" y="5267750"/>
            <a:ext cx="1173376" cy="2425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DBD3D8-E6C7-E34F-B6A4-9E6600A33F09}"/>
              </a:ext>
            </a:extLst>
          </p:cNvPr>
          <p:cNvCxnSpPr>
            <a:cxnSpLocks/>
            <a:stCxn id="44" idx="3"/>
          </p:cNvCxnSpPr>
          <p:nvPr/>
        </p:nvCxnSpPr>
        <p:spPr>
          <a:xfrm flipH="1">
            <a:off x="8492643" y="5712935"/>
            <a:ext cx="1173376" cy="2425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D0049D7A-BDA3-2946-9422-0C24B08444F6}"/>
              </a:ext>
            </a:extLst>
          </p:cNvPr>
          <p:cNvCxnSpPr>
            <a:stCxn id="41" idx="1"/>
            <a:endCxn id="41" idx="2"/>
          </p:cNvCxnSpPr>
          <p:nvPr/>
        </p:nvCxnSpPr>
        <p:spPr>
          <a:xfrm rot="16200000" flipH="1" flipV="1">
            <a:off x="9849006" y="2431511"/>
            <a:ext cx="222593" cy="100982"/>
          </a:xfrm>
          <a:prstGeom prst="curvedConnector4">
            <a:avLst>
              <a:gd name="adj1" fmla="val -144120"/>
              <a:gd name="adj2" fmla="val 326377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489671" y="2270599"/>
                <a:ext cx="523446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671" y="2270599"/>
                <a:ext cx="5234466" cy="830997"/>
              </a:xfrm>
              <a:prstGeom prst="rect">
                <a:avLst/>
              </a:prstGeom>
              <a:blipFill>
                <a:blip r:embed="rId4"/>
                <a:stretch>
                  <a:fillRect l="-1695" t="-4478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487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17505-ACB2-0E43-8D21-F364A064B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New rules/equivalences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291969"/>
                <a:ext cx="3020408" cy="3434274"/>
              </a:xfrm>
            </p:spPr>
            <p:txBody>
              <a:bodyPr>
                <a:normAutofit/>
              </a:bodyPr>
              <a:lstStyle/>
              <a:p>
                <a:r>
                  <a:rPr lang="en-US" sz="2600" b="0" dirty="0" err="1">
                    <a:latin typeface="Cambria Math" panose="02040503050406030204" pitchFamily="18" charset="0"/>
                  </a:rPr>
                  <a:t>DeMorgan’s</a:t>
                </a:r>
                <a:r>
                  <a:rPr lang="en-US" sz="2600" b="0" dirty="0">
                    <a:latin typeface="Cambria Math" panose="02040503050406030204" pitchFamily="18" charset="0"/>
                  </a:rPr>
                  <a:t>:</a:t>
                </a:r>
              </a:p>
              <a:p>
                <a:pPr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¬</m:t>
                    </m:r>
                    <m:box>
                      <m:box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box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 ⋄¬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sz="2400" b="0" dirty="0"/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¬⋄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=□¬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291969"/>
                <a:ext cx="3020408" cy="3434274"/>
              </a:xfrm>
              <a:blipFill>
                <a:blip r:embed="rId2"/>
                <a:stretch>
                  <a:fillRect l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56CAFA0-DC5D-FC47-85A9-256BB4FC6F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970" y="2291969"/>
                <a:ext cx="3686155" cy="27131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400"/>
                  </a:spcAft>
                  <a:buFont typeface="Arial"/>
                  <a:buNone/>
                  <a:defRPr sz="18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6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5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4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2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>
                    <a:latin typeface="Cambria Math" panose="02040503050406030204" pitchFamily="18" charset="0"/>
                  </a:rPr>
                  <a:t>Distributive:</a:t>
                </a:r>
              </a:p>
              <a:p>
                <a:pPr lvl="1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□(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∨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box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lvl="1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⋄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∧⋄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56CAFA0-DC5D-FC47-85A9-256BB4FC6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970" y="2291969"/>
                <a:ext cx="3686155" cy="2713168"/>
              </a:xfrm>
              <a:prstGeom prst="rect">
                <a:avLst/>
              </a:prstGeom>
              <a:blipFill>
                <a:blip r:embed="rId3"/>
                <a:stretch>
                  <a:fillRect l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AA0A9AF-8770-2047-B390-F9503D843C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56663" y="2291969"/>
                <a:ext cx="3686155" cy="34342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400"/>
                  </a:spcAft>
                  <a:buFont typeface="Arial"/>
                  <a:buNone/>
                  <a:defRPr sz="18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6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5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4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2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>
                    <a:latin typeface="Cambria Math" panose="02040503050406030204" pitchFamily="18" charset="0"/>
                  </a:rPr>
                  <a:t>Tautology, contradiction:</a:t>
                </a:r>
              </a:p>
              <a:p>
                <a:pPr lvl="1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□⊤</m:t>
                          </m:r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=⊤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lvl="1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□</m:t>
                          </m:r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⊤≠⋄⊤</m:t>
                      </m:r>
                    </m:oMath>
                  </m:oMathPara>
                </a14:m>
                <a:endParaRPr lang="en-US" sz="2400" b="0" dirty="0"/>
              </a:p>
              <a:p>
                <a:pPr lvl="1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⋄⊥= ⊥</m:t>
                      </m:r>
                    </m:oMath>
                  </m:oMathPara>
                </a14:m>
                <a:endParaRPr lang="en-US" sz="2400" b="0" dirty="0"/>
              </a:p>
              <a:p>
                <a:pPr lvl="1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⋄⊥≠□⊥</m:t>
                      </m:r>
                    </m:oMath>
                  </m:oMathPara>
                </a14:m>
                <a:endParaRPr lang="en-US" sz="2400" b="0" dirty="0"/>
              </a:p>
              <a:p>
                <a:pPr lvl="1" indent="0">
                  <a:buFont typeface="Arial"/>
                  <a:buNone/>
                </a:pPr>
                <a:endParaRPr lang="en-US" sz="2400" b="0" dirty="0"/>
              </a:p>
              <a:p>
                <a:pPr lvl="1" indent="0">
                  <a:buFont typeface="Arial"/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AA0A9AF-8770-2047-B390-F9503D843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663" y="2291969"/>
                <a:ext cx="3686155" cy="3434274"/>
              </a:xfrm>
              <a:prstGeom prst="rect">
                <a:avLst/>
              </a:prstGeom>
              <a:blipFill>
                <a:blip r:embed="rId4"/>
                <a:stretch>
                  <a:fillRect l="-3093" r="-2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B7FF9E8-B989-3C4B-A2F0-E9AF4B5BF8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432" y="4354522"/>
                <a:ext cx="3686155" cy="16070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400"/>
                  </a:spcAft>
                  <a:buFont typeface="Arial"/>
                  <a:buNone/>
                  <a:defRPr sz="18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6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5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4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2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>
                    <a:latin typeface="Cambria Math" panose="02040503050406030204" pitchFamily="18" charset="0"/>
                  </a:rPr>
                  <a:t>Connective equivalence:</a:t>
                </a:r>
              </a:p>
              <a:p>
                <a:pPr lvl="1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¬□¬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=⋄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B7FF9E8-B989-3C4B-A2F0-E9AF4B5BF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432" y="4354522"/>
                <a:ext cx="3686155" cy="1607052"/>
              </a:xfrm>
              <a:prstGeom prst="rect">
                <a:avLst/>
              </a:prstGeom>
              <a:blipFill>
                <a:blip r:embed="rId5"/>
                <a:stretch>
                  <a:fillRect l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682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17505-ACB2-0E43-8D21-F364A064B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Basic valid formula of modal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291969"/>
                <a:ext cx="10515600" cy="3434274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sym typeface="Wingdings" pitchFamily="2" charset="2"/>
                  </a:rPr>
                  <a:t>All the same valid formulas, plus “K”: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(□(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box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)</m:t>
                          </m:r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∧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box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)</m:t>
                          </m:r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→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box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𝜓</m:t>
                          </m:r>
                        </m:e>
                      </m:box>
                    </m:oMath>
                  </m:oMathPara>
                </a14:m>
                <a:endParaRPr lang="en-US" sz="2400" dirty="0">
                  <a:sym typeface="Wingdings" pitchFamily="2" charset="2"/>
                </a:endParaRPr>
              </a:p>
              <a:p>
                <a:r>
                  <a:rPr lang="en-US" sz="2400" dirty="0">
                    <a:sym typeface="Wingdings" pitchFamily="2" charset="2"/>
                  </a:rPr>
                  <a:t>Also written: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box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□(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)</m:t>
                          </m:r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→(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box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𝜑</m:t>
                          </m:r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→□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box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𝜓</m:t>
                          </m:r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)</m:t>
                      </m:r>
                    </m:oMath>
                  </m:oMathPara>
                </a14:m>
                <a:endParaRPr lang="en-US" sz="24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291969"/>
                <a:ext cx="10515600" cy="3434274"/>
              </a:xfr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5938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14668</TotalTime>
  <Words>4938</Words>
  <Application>Microsoft Macintosh PowerPoint</Application>
  <PresentationFormat>Widescreen</PresentationFormat>
  <Paragraphs>762</Paragraphs>
  <Slides>36</Slides>
  <Notes>23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Calibri</vt:lpstr>
      <vt:lpstr>Cambria Math</vt:lpstr>
      <vt:lpstr>Century Gothic</vt:lpstr>
      <vt:lpstr>Impact</vt:lpstr>
      <vt:lpstr>Playfair Display Bold</vt:lpstr>
      <vt:lpstr>Raleway</vt:lpstr>
      <vt:lpstr>Raleway SemiBold</vt:lpstr>
      <vt:lpstr>Times New Roman</vt:lpstr>
      <vt:lpstr>Office Theme</vt:lpstr>
      <vt:lpstr>CS 295A/395D: Artificial Intelligence</vt:lpstr>
      <vt:lpstr>Logistics</vt:lpstr>
      <vt:lpstr>Recall: Basic modal logic syntax</vt:lpstr>
      <vt:lpstr>Recall: Basic modal logic syntax</vt:lpstr>
      <vt:lpstr>Recall: Basic modal logic syntax</vt:lpstr>
      <vt:lpstr>Recall: Basic modal logic semantics</vt:lpstr>
      <vt:lpstr>Basic modal logic: Semantics</vt:lpstr>
      <vt:lpstr>Recap: New rules/equivalences</vt:lpstr>
      <vt:lpstr>Recap: Basic valid formula of modal logic</vt:lpstr>
      <vt:lpstr>PowerPoint Presentation</vt:lpstr>
      <vt:lpstr>Graph comparison on board</vt:lpstr>
      <vt:lpstr>Natural deduction in modal logic</vt:lpstr>
      <vt:lpstr>Epistemic logic engineering: S5/KT45n</vt:lpstr>
      <vt:lpstr>Basic modal logic: Semantics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Monotonic logics</vt:lpstr>
      <vt:lpstr>Default Logic</vt:lpstr>
      <vt:lpstr>PowerPoint Presentation</vt:lpstr>
      <vt:lpstr>Exercise: CGMs vs. Kripke structures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76</cp:revision>
  <cp:lastPrinted>2022-03-25T11:06:44Z</cp:lastPrinted>
  <dcterms:created xsi:type="dcterms:W3CDTF">2021-08-30T08:24:49Z</dcterms:created>
  <dcterms:modified xsi:type="dcterms:W3CDTF">2022-03-25T14:46:17Z</dcterms:modified>
</cp:coreProperties>
</file>